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8229600" cx="14630400"/>
  <p:notesSz cx="8229600" cy="14630400"/>
  <p:embeddedFontLst>
    <p:embeddedFont>
      <p:font typeface="Nunito SemiBold"/>
      <p:regular r:id="rId21"/>
      <p:bold r:id="rId22"/>
      <p:italic r:id="rId23"/>
      <p:boldItalic r:id="rId24"/>
    </p:embeddedFont>
    <p:embeddedFont>
      <p:font typeface="PT Sans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hTJu7IyzPOSbToNu0y4Z9TtmlT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NunitoSemiBold-bold.fntdata"/><Relationship Id="rId21" Type="http://schemas.openxmlformats.org/officeDocument/2006/relationships/font" Target="fonts/NunitoSemiBold-regular.fntdata"/><Relationship Id="rId24" Type="http://schemas.openxmlformats.org/officeDocument/2006/relationships/font" Target="fonts/NunitoSemiBold-boldItalic.fntdata"/><Relationship Id="rId23" Type="http://schemas.openxmlformats.org/officeDocument/2006/relationships/font" Target="fonts/NunitoSemiBold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TSans-bold.fntdata"/><Relationship Id="rId25" Type="http://schemas.openxmlformats.org/officeDocument/2006/relationships/font" Target="fonts/PTSans-regular.fntdata"/><Relationship Id="rId28" Type="http://schemas.openxmlformats.org/officeDocument/2006/relationships/font" Target="fonts/PTSans-boldItalic.fntdata"/><Relationship Id="rId27" Type="http://schemas.openxmlformats.org/officeDocument/2006/relationships/font" Target="fonts/PTSans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 txBox="1"/>
          <p:nvPr>
            <p:ph idx="3"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" name="Google Shape;6;n"/>
          <p:cNvSpPr txBox="1"/>
          <p:nvPr>
            <p:ph idx="10"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" name="Google Shape;65;p1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7" name="Google Shape;197;p10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0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1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4" name="Google Shape;234;p12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2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p13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3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p14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4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6" name="Google Shape;276;p15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5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6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" name="Google Shape;293;p16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6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" name="Google Shape;79;p2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" name="Google Shape;139;p6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1" name="Google Shape;161;p7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7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p8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8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/>
          <p:nvPr>
            <p:ph idx="2" type="sldImg"/>
          </p:nvPr>
        </p:nvSpPr>
        <p:spPr>
          <a:xfrm>
            <a:off x="685800" y="1143000"/>
            <a:ext cx="5485680" cy="30855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" name="Google Shape;185;p9:notes"/>
          <p:cNvSpPr txBox="1"/>
          <p:nvPr>
            <p:ph idx="1"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1600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9:notes"/>
          <p:cNvSpPr txBox="1"/>
          <p:nvPr>
            <p:ph idx="12"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7"/>
          <p:cNvSpPr txBox="1"/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7"/>
          <p:cNvSpPr txBox="1"/>
          <p:nvPr>
            <p:ph idx="1"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7"/>
          <p:cNvSpPr txBox="1"/>
          <p:nvPr>
            <p:ph idx="2"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8"/>
          <p:cNvSpPr txBox="1"/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8"/>
          <p:cNvSpPr txBox="1"/>
          <p:nvPr>
            <p:ph idx="1"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8"/>
          <p:cNvSpPr txBox="1"/>
          <p:nvPr>
            <p:ph idx="2"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8"/>
          <p:cNvSpPr txBox="1"/>
          <p:nvPr>
            <p:ph idx="3"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8"/>
          <p:cNvSpPr txBox="1"/>
          <p:nvPr>
            <p:ph idx="4"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9"/>
          <p:cNvSpPr txBox="1"/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9"/>
          <p:cNvSpPr txBox="1"/>
          <p:nvPr>
            <p:ph idx="1"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59"/>
          <p:cNvSpPr txBox="1"/>
          <p:nvPr>
            <p:ph idx="2"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9"/>
          <p:cNvSpPr txBox="1"/>
          <p:nvPr>
            <p:ph idx="3"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9"/>
          <p:cNvSpPr txBox="1"/>
          <p:nvPr>
            <p:ph idx="4"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9"/>
          <p:cNvSpPr txBox="1"/>
          <p:nvPr>
            <p:ph idx="5"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9"/>
          <p:cNvSpPr txBox="1"/>
          <p:nvPr>
            <p:ph idx="6"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9"/>
          <p:cNvSpPr txBox="1"/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9"/>
          <p:cNvSpPr txBox="1"/>
          <p:nvPr>
            <p:ph idx="1"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0"/>
          <p:cNvSpPr txBox="1"/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0"/>
          <p:cNvSpPr txBox="1"/>
          <p:nvPr>
            <p:ph idx="1"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1"/>
          <p:cNvSpPr txBox="1"/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1"/>
          <p:cNvSpPr txBox="1"/>
          <p:nvPr>
            <p:ph idx="1"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1"/>
          <p:cNvSpPr txBox="1"/>
          <p:nvPr>
            <p:ph idx="2"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2"/>
          <p:cNvSpPr txBox="1"/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3"/>
          <p:cNvSpPr txBox="1"/>
          <p:nvPr>
            <p:ph idx="1"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4"/>
          <p:cNvSpPr txBox="1"/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4"/>
          <p:cNvSpPr txBox="1"/>
          <p:nvPr>
            <p:ph idx="1"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4"/>
          <p:cNvSpPr txBox="1"/>
          <p:nvPr>
            <p:ph idx="2"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4"/>
          <p:cNvSpPr txBox="1"/>
          <p:nvPr>
            <p:ph idx="3"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5"/>
          <p:cNvSpPr txBox="1"/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5"/>
          <p:cNvSpPr txBox="1"/>
          <p:nvPr>
            <p:ph idx="1"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5"/>
          <p:cNvSpPr txBox="1"/>
          <p:nvPr>
            <p:ph idx="2"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5"/>
          <p:cNvSpPr txBox="1"/>
          <p:nvPr>
            <p:ph idx="3"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 txBox="1"/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6"/>
          <p:cNvSpPr txBox="1"/>
          <p:nvPr>
            <p:ph idx="1"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6"/>
          <p:cNvSpPr txBox="1"/>
          <p:nvPr>
            <p:ph idx="2"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6"/>
          <p:cNvSpPr txBox="1"/>
          <p:nvPr>
            <p:ph idx="3"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16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" name="Google Shape;10;p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7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4901"/>
            </a:srgbClr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2" name="Google Shape;12;p1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7"/>
          <p:cNvSpPr txBox="1"/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" name="Google Shape;14;p17"/>
          <p:cNvSpPr txBox="1"/>
          <p:nvPr>
            <p:ph idx="1"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ocs.google.com/spreadsheets/d/18OE_MQjH8enkWf0KjjDJE1wLl9h5TSTD4Y__912z3WY/edit?usp=sharing" TargetMode="External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hyperlink" Target="tel:11989071757" TargetMode="External"/><Relationship Id="rId5" Type="http://schemas.openxmlformats.org/officeDocument/2006/relationships/hyperlink" Target="https://luckcard.com.br" TargetMode="External"/><Relationship Id="rId6" Type="http://schemas.openxmlformats.org/officeDocument/2006/relationships/image" Target="../media/image30.png"/><Relationship Id="rId7" Type="http://schemas.openxmlformats.org/officeDocument/2006/relationships/hyperlink" Target="mailto:comercial@luckcard.com.br" TargetMode="External"/><Relationship Id="rId8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docs.google.com/spreadsheets/d/18OE_MQjH8enkWf0KjjDJE1wLl9h5TSTD4Y__912z3WY/edit?usp=sharing" TargetMode="External"/><Relationship Id="rId4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8" name="Google Shape;6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5680" cy="822888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"/>
          <p:cNvSpPr/>
          <p:nvPr/>
        </p:nvSpPr>
        <p:spPr>
          <a:xfrm>
            <a:off x="6253200" y="776520"/>
            <a:ext cx="7113240" cy="888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EC4E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Luck Card </a:t>
            </a:r>
            <a:endParaRPr b="0" i="0" sz="5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"/>
          <p:cNvSpPr/>
          <p:nvPr/>
        </p:nvSpPr>
        <p:spPr>
          <a:xfrm>
            <a:off x="6253200" y="1994400"/>
            <a:ext cx="2576880" cy="321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Plano de Negócio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71" name="Google Shape;7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3200" y="2891520"/>
            <a:ext cx="1774800" cy="177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2" name="Google Shape;7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55680" y="2891520"/>
            <a:ext cx="3229920" cy="162504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"/>
          <p:cNvSpPr/>
          <p:nvPr/>
        </p:nvSpPr>
        <p:spPr>
          <a:xfrm>
            <a:off x="9355680" y="4763880"/>
            <a:ext cx="4514760" cy="3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"/>
          <p:cNvSpPr/>
          <p:nvPr/>
        </p:nvSpPr>
        <p:spPr>
          <a:xfrm>
            <a:off x="6253200" y="5558040"/>
            <a:ext cx="7609680" cy="3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Bem-vindo ao Mundo LUCK CARD de oportunidades !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"/>
          <p:cNvSpPr/>
          <p:nvPr/>
        </p:nvSpPr>
        <p:spPr>
          <a:xfrm>
            <a:off x="6253200" y="6154920"/>
            <a:ext cx="760968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Descubra as vantagens e benefícios do bônus de adesão, recorrentes, composição de carteira e indicação de afiliados (vendedores).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"/>
          <p:cNvSpPr/>
          <p:nvPr/>
        </p:nvSpPr>
        <p:spPr>
          <a:xfrm>
            <a:off x="6253200" y="7102440"/>
            <a:ext cx="7609680" cy="3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Venha para a  Luck Card e explore as oportunidades de crescimento e sucesso.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00" name="Google Shape;20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5680" cy="822888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0"/>
          <p:cNvSpPr/>
          <p:nvPr/>
        </p:nvSpPr>
        <p:spPr>
          <a:xfrm>
            <a:off x="6253550" y="916900"/>
            <a:ext cx="82236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5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Recrutamento de Novos Talentos</a:t>
            </a:r>
            <a:endParaRPr b="0" i="0" sz="4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02" name="Google Shape;20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3560" y="2344680"/>
            <a:ext cx="1095480" cy="257868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/>
          <p:nvPr/>
        </p:nvSpPr>
        <p:spPr>
          <a:xfrm>
            <a:off x="7678452" y="2563925"/>
            <a:ext cx="66792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ED79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Bônus de Adesão de Afiliados (indicação direta)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7678440" y="3017520"/>
            <a:ext cx="6183720" cy="3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Incentiva a aquisição de novos clientes associados.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0"/>
          <p:cNvSpPr/>
          <p:nvPr/>
        </p:nvSpPr>
        <p:spPr>
          <a:xfrm>
            <a:off x="8380080" y="3499560"/>
            <a:ext cx="5482440" cy="3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Noto Sans Symbols"/>
              <a:buChar char="∙"/>
            </a:pPr>
            <a:r>
              <a:rPr b="0" i="0" lang="en-US" sz="17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Taxa de adesão (20%)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0"/>
          <p:cNvSpPr/>
          <p:nvPr/>
        </p:nvSpPr>
        <p:spPr>
          <a:xfrm>
            <a:off x="8380080" y="3926880"/>
            <a:ext cx="5482440" cy="3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Noto Sans Symbols"/>
              <a:buChar char="∙"/>
            </a:pPr>
            <a:r>
              <a:rPr b="0" i="0" lang="en-US" sz="17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Primeira mensalidade (20%)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0"/>
          <p:cNvSpPr/>
          <p:nvPr/>
        </p:nvSpPr>
        <p:spPr>
          <a:xfrm>
            <a:off x="8380080" y="4354200"/>
            <a:ext cx="5482440" cy="3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Noto Sans Symbols"/>
              <a:buChar char="∙"/>
            </a:pPr>
            <a:r>
              <a:rPr b="0" i="0" lang="en-US" sz="17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Segunda mensalidade (20%)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08" name="Google Shape;20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53560" y="4924080"/>
            <a:ext cx="1095480" cy="257868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0"/>
          <p:cNvSpPr/>
          <p:nvPr/>
        </p:nvSpPr>
        <p:spPr>
          <a:xfrm>
            <a:off x="7678451" y="5143325"/>
            <a:ext cx="64851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ED79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Bônus de Adesão de Afiliados (indicação indireta)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0"/>
          <p:cNvSpPr/>
          <p:nvPr/>
        </p:nvSpPr>
        <p:spPr>
          <a:xfrm>
            <a:off x="7678440" y="5596920"/>
            <a:ext cx="6183720" cy="3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Incentiva a aquisição de novos clientes associados.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0"/>
          <p:cNvSpPr/>
          <p:nvPr/>
        </p:nvSpPr>
        <p:spPr>
          <a:xfrm>
            <a:off x="8380080" y="6078960"/>
            <a:ext cx="5482440" cy="3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Noto Sans Symbols"/>
              <a:buChar char="∙"/>
            </a:pPr>
            <a:r>
              <a:rPr b="0" i="0" lang="en-US" sz="17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Taxa de adesão (10%)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0"/>
          <p:cNvSpPr/>
          <p:nvPr/>
        </p:nvSpPr>
        <p:spPr>
          <a:xfrm>
            <a:off x="8380080" y="6506280"/>
            <a:ext cx="5482440" cy="3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Noto Sans Symbols"/>
              <a:buChar char="∙"/>
            </a:pPr>
            <a:r>
              <a:rPr b="0" i="0" lang="en-US" sz="17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Primeira mensalidade (10%)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0"/>
          <p:cNvSpPr/>
          <p:nvPr/>
        </p:nvSpPr>
        <p:spPr>
          <a:xfrm>
            <a:off x="8380080" y="6933600"/>
            <a:ext cx="5482440" cy="349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Noto Sans Symbols"/>
              <a:buChar char="∙"/>
            </a:pPr>
            <a:r>
              <a:rPr b="0" i="0" lang="en-US" sz="17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Segunda mensalidade (10%)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19" name="Google Shape;21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5680" cy="822888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1"/>
          <p:cNvSpPr/>
          <p:nvPr/>
        </p:nvSpPr>
        <p:spPr>
          <a:xfrm>
            <a:off x="740525" y="1279450"/>
            <a:ext cx="82323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Recrutamento de Novos Talentos</a:t>
            </a:r>
            <a:endParaRPr b="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>
            <a:off x="740520" y="2219040"/>
            <a:ext cx="7662240" cy="33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Conquista a partir do terceiro indicado.</a:t>
            </a:r>
            <a:endParaRPr b="0" i="0" sz="16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22" name="Google Shape;22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520" y="2795760"/>
            <a:ext cx="1056960" cy="207648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1"/>
          <p:cNvSpPr/>
          <p:nvPr/>
        </p:nvSpPr>
        <p:spPr>
          <a:xfrm>
            <a:off x="2115360" y="3007080"/>
            <a:ext cx="2517480" cy="310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1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50" u="none" cap="none" strike="noStrike">
                <a:solidFill>
                  <a:srgbClr val="ED79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Bônus de Recorrência </a:t>
            </a:r>
            <a:endParaRPr b="0" i="0" sz="19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>
            <a:off x="2115360" y="3444840"/>
            <a:ext cx="6287400" cy="33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Venda direta (até 79 contratos)</a:t>
            </a:r>
            <a:endParaRPr b="0" i="0" sz="16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>
            <a:off x="2792520" y="3910320"/>
            <a:ext cx="5610600" cy="33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Noto Sans Symbols"/>
              <a:buChar char="∙"/>
            </a:pPr>
            <a:r>
              <a:rPr b="0" i="0" lang="en-US" sz="16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Bônus de Venda dos Afiliados (indicação direta) 2%</a:t>
            </a:r>
            <a:endParaRPr b="0" i="0" sz="16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1"/>
          <p:cNvSpPr/>
          <p:nvPr/>
        </p:nvSpPr>
        <p:spPr>
          <a:xfrm>
            <a:off x="2792520" y="4322880"/>
            <a:ext cx="5610600" cy="33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Noto Sans Symbols"/>
              <a:buChar char="∙"/>
            </a:pPr>
            <a:r>
              <a:rPr b="0" i="0" lang="en-US" sz="16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Bônus de Venda dos Afiliados (indicação indireta) 1%</a:t>
            </a:r>
            <a:endParaRPr b="0" i="0" sz="16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27" name="Google Shape;22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0520" y="4872600"/>
            <a:ext cx="1056960" cy="207648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1"/>
          <p:cNvSpPr/>
          <p:nvPr/>
        </p:nvSpPr>
        <p:spPr>
          <a:xfrm>
            <a:off x="2115360" y="5084280"/>
            <a:ext cx="2517480" cy="310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1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50" u="none" cap="none" strike="noStrike">
                <a:solidFill>
                  <a:srgbClr val="ED79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Bônus de Recorrência </a:t>
            </a:r>
            <a:endParaRPr b="0" i="0" sz="19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1"/>
          <p:cNvSpPr/>
          <p:nvPr/>
        </p:nvSpPr>
        <p:spPr>
          <a:xfrm>
            <a:off x="2115360" y="5522040"/>
            <a:ext cx="6287400" cy="33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Venda direta (Acima de 80 contratos)</a:t>
            </a:r>
            <a:endParaRPr b="0" i="0" sz="16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1"/>
          <p:cNvSpPr/>
          <p:nvPr/>
        </p:nvSpPr>
        <p:spPr>
          <a:xfrm>
            <a:off x="2792520" y="5987520"/>
            <a:ext cx="5610600" cy="33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Noto Sans Symbols"/>
              <a:buChar char="∙"/>
            </a:pPr>
            <a:r>
              <a:rPr b="0" i="0" lang="en-US" sz="16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Bônus de Venda dos Afiliados (indicação direta) 3%</a:t>
            </a:r>
            <a:endParaRPr b="0" i="0" sz="16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1"/>
          <p:cNvSpPr/>
          <p:nvPr/>
        </p:nvSpPr>
        <p:spPr>
          <a:xfrm>
            <a:off x="2792520" y="6400080"/>
            <a:ext cx="5610600" cy="33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Noto Sans Symbols"/>
              <a:buChar char="∙"/>
            </a:pPr>
            <a:r>
              <a:rPr b="0" i="0" lang="en-US" sz="16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Bônus de Venda dos Afiliados (indicação indireta) 1,5%</a:t>
            </a:r>
            <a:endParaRPr b="0" i="0" sz="16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"/>
          <p:cNvSpPr/>
          <p:nvPr/>
        </p:nvSpPr>
        <p:spPr>
          <a:xfrm>
            <a:off x="705600" y="735840"/>
            <a:ext cx="13218480" cy="321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2"/>
          <p:cNvSpPr/>
          <p:nvPr/>
        </p:nvSpPr>
        <p:spPr>
          <a:xfrm>
            <a:off x="705600" y="7535625"/>
            <a:ext cx="2126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0" u="sng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Abrir planilha online</a:t>
            </a:r>
            <a:endParaRPr b="0" i="0" sz="15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8750" y="579849"/>
            <a:ext cx="5824925" cy="669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5181" y="579849"/>
            <a:ext cx="6310344" cy="66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46" name="Google Shape;24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5680" cy="822888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3"/>
          <p:cNvSpPr/>
          <p:nvPr/>
        </p:nvSpPr>
        <p:spPr>
          <a:xfrm>
            <a:off x="837720" y="1772640"/>
            <a:ext cx="6479280" cy="703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EC4E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Investimento do Negócio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837720" y="2835720"/>
            <a:ext cx="4859640" cy="421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5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Investimento Anual: R$ 100,00</a:t>
            </a:r>
            <a:endParaRPr b="0" i="0" sz="26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1220760" y="3616920"/>
            <a:ext cx="7084800" cy="3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Acesso à </a:t>
            </a:r>
            <a:r>
              <a:rPr b="1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tecnologia</a:t>
            </a: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e </a:t>
            </a:r>
            <a:r>
              <a:rPr b="1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marketing</a:t>
            </a: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da empresa: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603800" y="4083840"/>
            <a:ext cx="6701760" cy="3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Noto Sans Symbols"/>
              <a:buChar char="∙"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Plataforma digital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603800" y="4550400"/>
            <a:ext cx="6701760" cy="3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Noto Sans Symbols"/>
              <a:buChar char="∙"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Suporte de marketing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837720" y="5292360"/>
            <a:ext cx="3378600" cy="421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5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Ativação Mensal</a:t>
            </a:r>
            <a:endParaRPr b="0" i="0" sz="26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1220760" y="6073560"/>
            <a:ext cx="7084800" cy="3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Ativação com a adesão a um dos cartões</a:t>
            </a:r>
            <a:r>
              <a:rPr b="1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Luck Card Dental</a:t>
            </a: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59" name="Google Shape;2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5680" cy="822888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4"/>
          <p:cNvSpPr/>
          <p:nvPr/>
        </p:nvSpPr>
        <p:spPr>
          <a:xfrm>
            <a:off x="797053" y="626750"/>
            <a:ext cx="80682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Ferramentas Tecnologicas</a:t>
            </a:r>
            <a:endParaRPr b="0" i="0" sz="4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61" name="Google Shape;26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7040" y="1638360"/>
            <a:ext cx="1137960" cy="534348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4"/>
          <p:cNvSpPr/>
          <p:nvPr/>
        </p:nvSpPr>
        <p:spPr>
          <a:xfrm>
            <a:off x="2277720" y="1865880"/>
            <a:ext cx="2918880" cy="334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7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ED79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Ferramentas exclusivas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>
            <a:off x="2277720" y="2337480"/>
            <a:ext cx="606852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Sistema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>
            <a:off x="2642040" y="2838240"/>
            <a:ext cx="57042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0" marL="343080" marR="0" rtl="0" algn="l">
              <a:lnSpc>
                <a:spcPct val="162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Noto Sans Symbols"/>
              <a:buChar char="∙"/>
            </a:pPr>
            <a:r>
              <a:rPr b="0" i="0" lang="en-US" sz="17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Loja virtual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2642040" y="3282480"/>
            <a:ext cx="57042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0" marL="343080" marR="0" rtl="0" algn="l">
              <a:lnSpc>
                <a:spcPct val="162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Noto Sans Symbols"/>
              <a:buChar char="∙"/>
            </a:pPr>
            <a:r>
              <a:rPr b="0" i="0" lang="en-US" sz="17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Material de marketing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2642040" y="3726360"/>
            <a:ext cx="57042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0" marL="343080" marR="0" rtl="0" algn="l">
              <a:lnSpc>
                <a:spcPct val="162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Noto Sans Symbols"/>
              <a:buChar char="∙"/>
            </a:pPr>
            <a:r>
              <a:rPr b="0" i="0" lang="en-US" sz="17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Treinamentos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>
            <a:off x="2642040" y="4170240"/>
            <a:ext cx="57042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0" marL="343080" marR="0" rtl="0" algn="l">
              <a:lnSpc>
                <a:spcPct val="162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Noto Sans Symbols"/>
              <a:buChar char="∙"/>
            </a:pPr>
            <a:r>
              <a:rPr b="0" i="0" lang="en-US" sz="17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Material de apoio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>
            <a:off x="2642040" y="4614120"/>
            <a:ext cx="57042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0" marL="343080" marR="0" rtl="0" algn="l">
              <a:lnSpc>
                <a:spcPct val="162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Noto Sans Symbols"/>
              <a:buChar char="∙"/>
            </a:pPr>
            <a:r>
              <a:rPr b="0" i="0" lang="en-US" sz="17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Área exclusiva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2642040" y="5058360"/>
            <a:ext cx="57042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0" marL="343080" marR="0" rtl="0" algn="l">
              <a:lnSpc>
                <a:spcPct val="162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Noto Sans Symbols"/>
              <a:buChar char="∙"/>
            </a:pPr>
            <a:r>
              <a:rPr b="0" i="0" lang="en-US" sz="17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Landing Page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2642040" y="5502240"/>
            <a:ext cx="57042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0" marL="343080" marR="0" rtl="0" algn="l">
              <a:lnSpc>
                <a:spcPct val="162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Noto Sans Symbols"/>
              <a:buChar char="∙"/>
            </a:pPr>
            <a:r>
              <a:rPr b="0" i="0" lang="en-US" sz="17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App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2642040" y="5946120"/>
            <a:ext cx="57042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0" marL="343080" marR="0" rtl="0" algn="l">
              <a:lnSpc>
                <a:spcPct val="162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Noto Sans Symbols"/>
              <a:buChar char="∙"/>
            </a:pPr>
            <a:r>
              <a:rPr b="0" i="0" lang="en-US" sz="17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Escritório virtual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2642040" y="6390360"/>
            <a:ext cx="57042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0" marL="343080" marR="0" rtl="0" algn="l">
              <a:lnSpc>
                <a:spcPct val="162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50"/>
              <a:buFont typeface="Noto Sans Symbols"/>
              <a:buChar char="∙"/>
            </a:pPr>
            <a:r>
              <a:rPr b="0" i="0" lang="en-US" sz="17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Link de indicação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797040" y="7238520"/>
            <a:ext cx="75492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79" name="Google Shape;27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5680" cy="822888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5"/>
          <p:cNvSpPr/>
          <p:nvPr/>
        </p:nvSpPr>
        <p:spPr>
          <a:xfrm>
            <a:off x="6324125" y="1100525"/>
            <a:ext cx="76398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O Seu Escritório na Palma da Mão !</a:t>
            </a:r>
            <a:endParaRPr b="0" i="0" sz="3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5"/>
          <p:cNvSpPr/>
          <p:nvPr/>
        </p:nvSpPr>
        <p:spPr>
          <a:xfrm>
            <a:off x="6324120" y="1933200"/>
            <a:ext cx="3614040" cy="3108960"/>
          </a:xfrm>
          <a:prstGeom prst="roundRect">
            <a:avLst>
              <a:gd fmla="val 11547" name="adj"/>
            </a:avLst>
          </a:prstGeom>
          <a:solidFill>
            <a:srgbClr val="002AA5"/>
          </a:solidFill>
          <a:ln cap="flat" cmpd="sng" w="22850">
            <a:solidFill>
              <a:srgbClr val="ED7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>
            <a:off x="6586200" y="2195275"/>
            <a:ext cx="31830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Afilie-se ao Luck Card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>
            <a:off x="6586200" y="2690640"/>
            <a:ext cx="3089520" cy="1531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Invista em você: comece seu próprio negócio com pouco capital e tenha a flexibilidade que sempre sonhou!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>
            <a:off x="10177920" y="1933200"/>
            <a:ext cx="3614040" cy="3108960"/>
          </a:xfrm>
          <a:prstGeom prst="roundRect">
            <a:avLst>
              <a:gd fmla="val 11547" name="adj"/>
            </a:avLst>
          </a:prstGeom>
          <a:solidFill>
            <a:srgbClr val="002AA5"/>
          </a:solidFill>
          <a:ln cap="flat" cmpd="sng" w="22850">
            <a:solidFill>
              <a:srgbClr val="ED7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10440360" y="2195280"/>
            <a:ext cx="3089520" cy="3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Independência Financeira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10440360" y="2721960"/>
            <a:ext cx="3089520" cy="1531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"Construa seu futuro com um negócio de baixo custo e desfrute da autonomia de ser o dono do seu tempo!"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10440360" y="4397400"/>
            <a:ext cx="3089520" cy="3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6324120" y="5311800"/>
            <a:ext cx="7467840" cy="1816200"/>
          </a:xfrm>
          <a:prstGeom prst="roundRect">
            <a:avLst>
              <a:gd fmla="val 19762" name="adj"/>
            </a:avLst>
          </a:prstGeom>
          <a:solidFill>
            <a:srgbClr val="002AA5"/>
          </a:solidFill>
          <a:ln cap="flat" cmpd="sng" w="22850">
            <a:solidFill>
              <a:srgbClr val="ED7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>
            <a:off x="6586200" y="5574240"/>
            <a:ext cx="6943320" cy="3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Flexibilidade de horário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>
            <a:off x="6586200" y="6100920"/>
            <a:ext cx="6943320" cy="765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Diga adeus ao relógio de ponto: crie um negócio que se ajuste à sua rotina e alcance a liberdade financeira.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96" name="Google Shape;29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5680" cy="822888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6"/>
          <p:cNvSpPr/>
          <p:nvPr/>
        </p:nvSpPr>
        <p:spPr>
          <a:xfrm>
            <a:off x="6031080" y="543960"/>
            <a:ext cx="366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5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Fale Conosco</a:t>
            </a:r>
            <a:endParaRPr b="0" i="0" sz="2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98" name="Google Shape;29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1080" y="1235520"/>
            <a:ext cx="232920" cy="23292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6"/>
          <p:cNvSpPr/>
          <p:nvPr/>
        </p:nvSpPr>
        <p:spPr>
          <a:xfrm>
            <a:off x="6031080" y="1624320"/>
            <a:ext cx="2118600" cy="22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Website: </a:t>
            </a:r>
            <a:r>
              <a:rPr b="1" i="0" lang="en-US" sz="1400" u="sng" cap="none" strike="noStrike">
                <a:solidFill>
                  <a:srgbClr val="0563C1"/>
                </a:solidFill>
                <a:latin typeface="Nunito SemiBold"/>
                <a:ea typeface="Nunito SemiBold"/>
                <a:cs typeface="Nunito SemiBold"/>
                <a:sym typeface="Nunito SemiBol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luckcard.com.br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00" name="Google Shape;30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31080" y="2320200"/>
            <a:ext cx="232920" cy="23292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6"/>
          <p:cNvSpPr/>
          <p:nvPr/>
        </p:nvSpPr>
        <p:spPr>
          <a:xfrm>
            <a:off x="6031080" y="2709360"/>
            <a:ext cx="2872080" cy="22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Email: </a:t>
            </a:r>
            <a:r>
              <a:rPr b="1" i="0" lang="en-US" sz="1400" u="sng" cap="none" strike="noStrike">
                <a:solidFill>
                  <a:srgbClr val="0563C1"/>
                </a:solidFill>
                <a:latin typeface="Nunito SemiBold"/>
                <a:ea typeface="Nunito SemiBold"/>
                <a:cs typeface="Nunito SemiBold"/>
                <a:sym typeface="Nunito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comercial@luckcard.com.br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02" name="Google Shape;302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31080" y="3405240"/>
            <a:ext cx="232920" cy="23292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6"/>
          <p:cNvSpPr/>
          <p:nvPr/>
        </p:nvSpPr>
        <p:spPr>
          <a:xfrm>
            <a:off x="6031080" y="3794400"/>
            <a:ext cx="2276280" cy="22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Telefone: </a:t>
            </a:r>
            <a:r>
              <a:rPr b="1" i="0" lang="en-US" sz="1400" u="sng" cap="none" strike="noStrike">
                <a:solidFill>
                  <a:srgbClr val="0563C1"/>
                </a:solidFill>
                <a:latin typeface="Nunito SemiBold"/>
                <a:ea typeface="Nunito SemiBold"/>
                <a:cs typeface="Nunito SemiBold"/>
                <a:sym typeface="Nunito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(11) 98907-1757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6"/>
          <p:cNvSpPr/>
          <p:nvPr/>
        </p:nvSpPr>
        <p:spPr>
          <a:xfrm>
            <a:off x="6031080" y="4116600"/>
            <a:ext cx="8053920" cy="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6"/>
          <p:cNvSpPr/>
          <p:nvPr/>
        </p:nvSpPr>
        <p:spPr>
          <a:xfrm>
            <a:off x="6031080" y="4458600"/>
            <a:ext cx="7080840" cy="228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"Procuramos talentos como você! Junte-se a LUCK CARD e cresça profissionalmente."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6"/>
          <p:cNvSpPr/>
          <p:nvPr/>
        </p:nvSpPr>
        <p:spPr>
          <a:xfrm>
            <a:off x="6031080" y="7374240"/>
            <a:ext cx="8053920" cy="310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2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EC4E00"/>
                </a:solidFill>
                <a:latin typeface="PT Sans"/>
                <a:ea typeface="PT Sans"/>
                <a:cs typeface="PT Sans"/>
                <a:sym typeface="PT Sans"/>
              </a:rPr>
              <a:t>​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2" name="Google Shape;8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5680" cy="82288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3" name="Google Shape;8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160" y="1670760"/>
            <a:ext cx="4887360" cy="488736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"/>
          <p:cNvSpPr/>
          <p:nvPr/>
        </p:nvSpPr>
        <p:spPr>
          <a:xfrm>
            <a:off x="6324120" y="1838880"/>
            <a:ext cx="5631840" cy="703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Eclesiastes 11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6324120" y="2901960"/>
            <a:ext cx="7467840" cy="3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1 Lança seus recursos aos mares: um dia você os colherá de volta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324120" y="3554280"/>
            <a:ext cx="7467840" cy="765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2 Divida sua mercadoria em 7 ou 8 partes, porque você não sabe que desastre poderá atingir a terra.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324120" y="4589280"/>
            <a:ext cx="7467840" cy="11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6 Durante a manhã, lança sua semente e não descanse até o entardecer, pois você não sabe que semente germinará —— Se esta, se aquela, ou se ambas crescerão 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6324120" y="6007680"/>
            <a:ext cx="7467840" cy="3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7 Então a luz será agradável, e será um prazer ver o sol.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/>
          <p:nvPr/>
        </p:nvSpPr>
        <p:spPr>
          <a:xfrm>
            <a:off x="805680" y="863640"/>
            <a:ext cx="4055040" cy="541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" u="none" cap="none" strike="noStrike">
                <a:solidFill>
                  <a:srgbClr val="EC4E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Grupo CN LUCK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"/>
          <p:cNvSpPr/>
          <p:nvPr/>
        </p:nvSpPr>
        <p:spPr>
          <a:xfrm>
            <a:off x="805675" y="1664651"/>
            <a:ext cx="4055100" cy="5628900"/>
          </a:xfrm>
          <a:prstGeom prst="roundRect">
            <a:avLst>
              <a:gd fmla="val 8514" name="adj"/>
            </a:avLst>
          </a:prstGeom>
          <a:solidFill>
            <a:srgbClr val="002AA5"/>
          </a:solidFill>
          <a:ln cap="flat" cmpd="sng" w="22850">
            <a:solidFill>
              <a:srgbClr val="EC4E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/>
          <p:nvPr/>
        </p:nvSpPr>
        <p:spPr>
          <a:xfrm>
            <a:off x="1058760" y="1917360"/>
            <a:ext cx="3549240" cy="67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Sua Tranquilidade em Boas Mãos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"/>
          <p:cNvSpPr/>
          <p:nvPr/>
        </p:nvSpPr>
        <p:spPr>
          <a:xfrm>
            <a:off x="1058760" y="2824560"/>
            <a:ext cx="3549240" cy="3683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Bem-vindo ao Grupo CN LUCK , um conglomerado com mais de 30 anos de experiência no mercado, dedicado à administração e agenciamento de benefícios e seguros, sempre buscando oferecer soluções inovadoras e personalizadas para as necessidades de nossos associados/clientes.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"/>
          <p:cNvSpPr/>
          <p:nvPr/>
        </p:nvSpPr>
        <p:spPr>
          <a:xfrm>
            <a:off x="805680" y="7020360"/>
            <a:ext cx="4055040" cy="367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/>
          <p:nvPr/>
        </p:nvSpPr>
        <p:spPr>
          <a:xfrm>
            <a:off x="5430600" y="840960"/>
            <a:ext cx="8400960" cy="367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6760" y="1468080"/>
            <a:ext cx="3068640" cy="3068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1" name="Google Shape;10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0600" y="4796640"/>
            <a:ext cx="1850040" cy="185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/>
          <p:nvPr/>
        </p:nvSpPr>
        <p:spPr>
          <a:xfrm>
            <a:off x="5430600" y="6647040"/>
            <a:ext cx="2569680" cy="367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03" name="Google Shape;10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6240" y="4796640"/>
            <a:ext cx="1850040" cy="185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/>
          <p:nvPr/>
        </p:nvSpPr>
        <p:spPr>
          <a:xfrm>
            <a:off x="8346240" y="6647040"/>
            <a:ext cx="2569680" cy="367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05" name="Google Shape;105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621520" y="4796640"/>
            <a:ext cx="1850040" cy="185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11261880" y="6647040"/>
            <a:ext cx="2569680" cy="367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2" name="Google Shape;11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29680" cy="234576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/>
          <p:nvPr/>
        </p:nvSpPr>
        <p:spPr>
          <a:xfrm>
            <a:off x="968760" y="3010320"/>
            <a:ext cx="4416480" cy="551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50" u="none" cap="none" strike="noStrike">
                <a:solidFill>
                  <a:srgbClr val="ED79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Somos assim</a:t>
            </a:r>
            <a:endParaRPr b="0" i="0" sz="3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/>
          <p:nvPr/>
        </p:nvSpPr>
        <p:spPr>
          <a:xfrm>
            <a:off x="968760" y="3844080"/>
            <a:ext cx="4105080" cy="2010600"/>
          </a:xfrm>
          <a:prstGeom prst="roundRect">
            <a:avLst>
              <a:gd fmla="val 14002" name="adj"/>
            </a:avLst>
          </a:prstGeom>
          <a:solidFill>
            <a:srgbClr val="002AA5"/>
          </a:solidFill>
          <a:ln cap="flat" cmpd="sng" w="22850">
            <a:solidFill>
              <a:srgbClr val="0003E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1179360" y="4054320"/>
            <a:ext cx="220788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FF8D5D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PRINCÍPIO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/>
          <p:nvPr/>
        </p:nvSpPr>
        <p:spPr>
          <a:xfrm>
            <a:off x="1179360" y="4443120"/>
            <a:ext cx="3684240" cy="9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Ajudar pessoas na obtenção da saúde bucal, com prevenção e tratamento de problemas bucais em todas as áreas de especializações</a:t>
            </a:r>
            <a:endParaRPr b="0" i="0" sz="1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5262120" y="3844080"/>
            <a:ext cx="4105080" cy="2010600"/>
          </a:xfrm>
          <a:prstGeom prst="roundRect">
            <a:avLst>
              <a:gd fmla="val 14002" name="adj"/>
            </a:avLst>
          </a:prstGeom>
          <a:solidFill>
            <a:srgbClr val="002AA5"/>
          </a:solidFill>
          <a:ln cap="flat" cmpd="sng" w="22850">
            <a:solidFill>
              <a:srgbClr val="0003E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5472720" y="4054320"/>
            <a:ext cx="220788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FF8D5D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MISSÃO: O SERVIR !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5472720" y="4443120"/>
            <a:ext cx="3684240" cy="9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Servir aos seus Clientes/Associados internos e externos, sempre buscando a excelência na Administração e Agenciamento de Benefícios.</a:t>
            </a:r>
            <a:endParaRPr b="0" i="0" sz="1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9555840" y="3844080"/>
            <a:ext cx="4105080" cy="2010600"/>
          </a:xfrm>
          <a:prstGeom prst="roundRect">
            <a:avLst>
              <a:gd fmla="val 14002" name="adj"/>
            </a:avLst>
          </a:prstGeom>
          <a:solidFill>
            <a:srgbClr val="002AA5"/>
          </a:solidFill>
          <a:ln cap="flat" cmpd="sng" w="22850">
            <a:solidFill>
              <a:srgbClr val="0003E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9766080" y="4054320"/>
            <a:ext cx="220788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FF8D5D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VISÃO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9766080" y="4443120"/>
            <a:ext cx="3684240" cy="1200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Está presente em todos os estados do Brasil com nossos Produtos e Serviços; nos colocando à sociedade como opção de melhorar a qualidade de vida.</a:t>
            </a:r>
            <a:endParaRPr b="0" i="0" sz="1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968760" y="6042600"/>
            <a:ext cx="12692160" cy="1522440"/>
          </a:xfrm>
          <a:prstGeom prst="roundRect">
            <a:avLst>
              <a:gd fmla="val 18489" name="adj"/>
            </a:avLst>
          </a:prstGeom>
          <a:solidFill>
            <a:srgbClr val="002AA5"/>
          </a:solidFill>
          <a:ln cap="flat" cmpd="sng" w="22850">
            <a:solidFill>
              <a:srgbClr val="000E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1179360" y="6253200"/>
            <a:ext cx="220788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FF8D5D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VALORES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1179360" y="6642000"/>
            <a:ext cx="12271320" cy="299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- </a:t>
            </a:r>
            <a:r>
              <a:rPr b="0" i="0" lang="en-US" sz="14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O Bem Servir;</a:t>
            </a:r>
            <a:endParaRPr b="0" i="0" sz="1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1179360" y="7054920"/>
            <a:ext cx="12271320" cy="299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- Servir com Inovação; Servir com Integridade; Servir com Comprometimento; Servir com Responsabilidade; Servir com Paixão Insistentemente Renovada.</a:t>
            </a:r>
            <a:endParaRPr b="0" i="0" sz="1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/>
          <p:nvPr/>
        </p:nvSpPr>
        <p:spPr>
          <a:xfrm>
            <a:off x="4498920" y="1242360"/>
            <a:ext cx="5631840" cy="703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4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Cartão de Benefícios 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5906880" y="2305440"/>
            <a:ext cx="2815560" cy="351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Mais Social do Brasil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34" name="Google Shape;1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4840" y="3169800"/>
            <a:ext cx="2871720" cy="35899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5" name="Google Shape;13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8800" y="3169800"/>
            <a:ext cx="2871720" cy="35899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36" name="Google Shape;13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42760" y="3169800"/>
            <a:ext cx="2871720" cy="3589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2" name="Google Shape;14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5680" cy="822888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"/>
          <p:cNvSpPr/>
          <p:nvPr/>
        </p:nvSpPr>
        <p:spPr>
          <a:xfrm>
            <a:off x="700200" y="550075"/>
            <a:ext cx="72999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 Ganhos de Venda Direta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44" name="Google Shape;14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0200" y="1438560"/>
            <a:ext cx="999360" cy="235368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6"/>
          <p:cNvSpPr/>
          <p:nvPr/>
        </p:nvSpPr>
        <p:spPr>
          <a:xfrm>
            <a:off x="2000160" y="1638360"/>
            <a:ext cx="23526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50" u="none" cap="none" strike="noStrike">
                <a:solidFill>
                  <a:srgbClr val="ED79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Bônus de Adesão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"/>
          <p:cNvSpPr/>
          <p:nvPr/>
        </p:nvSpPr>
        <p:spPr>
          <a:xfrm>
            <a:off x="2000160" y="2052720"/>
            <a:ext cx="6442920" cy="31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Incentiva a aquisição de novos clientes associados.</a:t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"/>
          <p:cNvSpPr/>
          <p:nvPr/>
        </p:nvSpPr>
        <p:spPr>
          <a:xfrm>
            <a:off x="2640240" y="2492640"/>
            <a:ext cx="5802840" cy="31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Noto Sans Symbols"/>
              <a:buChar char="∙"/>
            </a:pPr>
            <a:r>
              <a:rPr b="0" i="0" lang="en-US" sz="15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Taxa de adesão (50%)</a:t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"/>
          <p:cNvSpPr/>
          <p:nvPr/>
        </p:nvSpPr>
        <p:spPr>
          <a:xfrm>
            <a:off x="2640240" y="2882880"/>
            <a:ext cx="5802840" cy="31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Noto Sans Symbols"/>
              <a:buChar char="∙"/>
            </a:pPr>
            <a:r>
              <a:rPr b="0" i="0" lang="en-US" sz="15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Primeira mensalidade (50%)</a:t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"/>
          <p:cNvSpPr/>
          <p:nvPr/>
        </p:nvSpPr>
        <p:spPr>
          <a:xfrm>
            <a:off x="2640240" y="3272760"/>
            <a:ext cx="5802840" cy="31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Noto Sans Symbols"/>
              <a:buChar char="∙"/>
            </a:pPr>
            <a:r>
              <a:rPr b="0" i="0" lang="en-US" sz="15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Segunda mensalidade (50%)</a:t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2179927" y="4157500"/>
            <a:ext cx="514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ED79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Bônus Recorrente (Venda Direta)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2179915" y="4652850"/>
            <a:ext cx="5911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Incentiva a fidelização de carteira de  clientes associados.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/>
          <p:nvPr/>
        </p:nvSpPr>
        <p:spPr>
          <a:xfrm>
            <a:off x="2945635" y="5179530"/>
            <a:ext cx="5146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Noto Sans Symbols"/>
              <a:buChar char="∙"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Até 19 contratos = 10%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2945635" y="5646090"/>
            <a:ext cx="5146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Noto Sans Symbols"/>
              <a:buChar char="∙"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20 contratos = 11%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"/>
          <p:cNvSpPr/>
          <p:nvPr/>
        </p:nvSpPr>
        <p:spPr>
          <a:xfrm>
            <a:off x="2945635" y="6113010"/>
            <a:ext cx="5146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Noto Sans Symbols"/>
              <a:buChar char="∙"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30 contratos = 12%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2945635" y="6579570"/>
            <a:ext cx="5146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Noto Sans Symbols"/>
              <a:buChar char="∙"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80 contratos = 13%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2945635" y="7046490"/>
            <a:ext cx="5146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Noto Sans Symbols"/>
              <a:buChar char="∙"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90 contratos = 14%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2945635" y="7513050"/>
            <a:ext cx="51462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Noto Sans Symbols"/>
              <a:buChar char="∙"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 partir 100 contratos 15%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58" name="Google Shape;15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0200" y="4093335"/>
            <a:ext cx="999360" cy="3885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64" name="Google Shape;16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5680" cy="822888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/>
          <p:nvPr/>
        </p:nvSpPr>
        <p:spPr>
          <a:xfrm>
            <a:off x="6324126" y="1474550"/>
            <a:ext cx="75744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 Ganhos de Venda Direta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7463599" y="2944625"/>
            <a:ext cx="49404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50" u="none" cap="none" strike="noStrike">
                <a:solidFill>
                  <a:srgbClr val="ED79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Bônus Composição de Carteira (uma vez)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7463610" y="3358995"/>
            <a:ext cx="64428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Promove venda de combos e aumento do valor médio.</a:t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7"/>
          <p:cNvSpPr/>
          <p:nvPr/>
        </p:nvSpPr>
        <p:spPr>
          <a:xfrm>
            <a:off x="8103690" y="3798915"/>
            <a:ext cx="58029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Noto Sans Symbols"/>
              <a:buChar char="∙"/>
            </a:pPr>
            <a:r>
              <a:rPr b="0" i="0" lang="en-US" sz="15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T+0d = 0%</a:t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8103690" y="4189155"/>
            <a:ext cx="58029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Noto Sans Symbols"/>
              <a:buChar char="∙"/>
            </a:pPr>
            <a:r>
              <a:rPr b="0" i="0" lang="en-US" sz="15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T+1d = 2% </a:t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8103690" y="4579035"/>
            <a:ext cx="58029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Noto Sans Symbols"/>
              <a:buChar char="∙"/>
            </a:pPr>
            <a:r>
              <a:rPr b="0" i="0" lang="en-US" sz="15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T+2d = 3%</a:t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8103690" y="4969275"/>
            <a:ext cx="58029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Noto Sans Symbols"/>
              <a:buChar char="∙"/>
            </a:pPr>
            <a:r>
              <a:rPr b="0" i="0" lang="en-US" sz="15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T+3d = 4% </a:t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8103690" y="5359155"/>
            <a:ext cx="58029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Noto Sans Symbols"/>
              <a:buChar char="∙"/>
            </a:pPr>
            <a:r>
              <a:rPr b="0" i="0" lang="en-US" sz="15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T+4d = 5% </a:t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7463610" y="5799435"/>
            <a:ext cx="64428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T=Titular</a:t>
            </a:r>
            <a:endParaRPr b="0" i="0" sz="12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7463610" y="6175275"/>
            <a:ext cx="64428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d=Dependente (Cônjuge, filhos e/ou enteados)</a:t>
            </a:r>
            <a:endParaRPr b="0" i="0" sz="12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75" name="Google Shape;17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8099" y="2934164"/>
            <a:ext cx="1023556" cy="360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/>
          <p:nvPr/>
        </p:nvSpPr>
        <p:spPr>
          <a:xfrm>
            <a:off x="678449" y="7054325"/>
            <a:ext cx="22593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50" u="sng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Abrir planilha online</a:t>
            </a:r>
            <a:endParaRPr b="0" i="0" sz="18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4">
            <a:alphaModFix/>
          </a:blip>
          <a:srcRect b="-1683" l="0" r="-633" t="5456"/>
          <a:stretch/>
        </p:blipFill>
        <p:spPr>
          <a:xfrm>
            <a:off x="4195813" y="230100"/>
            <a:ext cx="6238776" cy="754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88" name="Google Shape;18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5680" cy="822888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/>
          <p:nvPr/>
        </p:nvSpPr>
        <p:spPr>
          <a:xfrm>
            <a:off x="194675" y="2385625"/>
            <a:ext cx="8760600" cy="10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Recrutamento de Novos Talentos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90" name="Google Shape;19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720" y="3822840"/>
            <a:ext cx="1195920" cy="234972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/>
          <p:nvPr/>
        </p:nvSpPr>
        <p:spPr>
          <a:xfrm>
            <a:off x="2393652" y="4062250"/>
            <a:ext cx="63870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ED79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Bônus de Adesão do Afiliado ao Sistema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2393640" y="4557960"/>
            <a:ext cx="5911920" cy="3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Incentiva o recrutamento de novos talentos.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9"/>
          <p:cNvSpPr/>
          <p:nvPr/>
        </p:nvSpPr>
        <p:spPr>
          <a:xfrm>
            <a:off x="3159360" y="5084280"/>
            <a:ext cx="5146200" cy="3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Noto Sans Symbols"/>
              <a:buChar char="∙"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Indicação direta 1 indicado (30%)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9"/>
          <p:cNvSpPr/>
          <p:nvPr/>
        </p:nvSpPr>
        <p:spPr>
          <a:xfrm>
            <a:off x="3159360" y="5551200"/>
            <a:ext cx="5146200" cy="3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3080" lvl="1" marL="685800" marR="0" rtl="0" algn="l">
              <a:lnSpc>
                <a:spcPct val="16210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Noto Sans Symbols"/>
              <a:buChar char="∙"/>
            </a:pPr>
            <a:r>
              <a:rPr b="0" i="0" lang="en-US" sz="185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Indicação direta 3 ou + indicado (40%)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2024-10-08T17:12:37Z</dcterms:created>
  <dc:creator>PptxGenJS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16</vt:i4>
  </property>
  <property fmtid="{D5CDD505-2E9C-101B-9397-08002B2CF9AE}" pid="3" name="PresentationFormat">
    <vt:lpwstr>On-screen Show (16:9)</vt:lpwstr>
  </property>
  <property fmtid="{D5CDD505-2E9C-101B-9397-08002B2CF9AE}" pid="4" name="Slides">
    <vt:i4>16</vt:i4>
  </property>
</Properties>
</file>