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2.png" ContentType="image/png"/>
  <Override PartName="/ppt/media/image12.png" ContentType="image/png"/>
  <Override PartName="/ppt/media/image10.png" ContentType="image/png"/>
  <Override PartName="/ppt/media/image3.png" ContentType="image/png"/>
  <Override PartName="/ppt/media/image13.png" ContentType="image/png"/>
  <Override PartName="/ppt/media/image11.png" ContentType="image/png"/>
  <Override PartName="/ppt/media/image1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17.png" ContentType="image/png"/>
  <Override PartName="/ppt/media/image7.png" ContentType="image/png"/>
  <Override PartName="/ppt/media/image6.png" ContentType="image/png"/>
  <Override PartName="/ppt/media/image16.png" ContentType="image/png"/>
  <Override PartName="/ppt/media/image20.png" ContentType="image/png"/>
  <Override PartName="/ppt/media/image8.png" ContentType="image/png"/>
  <Override PartName="/ppt/media/image18.png" ContentType="image/png"/>
  <Override PartName="/ppt/media/image19.png" ContentType="image/png"/>
  <Override PartName="/ppt/media/image9.png" ContentType="image/png"/>
  <Override PartName="/ppt/media/image21.png" ContentType="image/png"/>
  <Override PartName="/ppt/media/image22.png" ContentType="image/png"/>
  <Override PartName="/ppt/media/image23.png" ContentType="image/png"/>
  <Override PartName="/ppt/_rels/presentation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0AC1B90-CD38-4A74-8AAE-BF849B2D9C29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C3C4C9-F376-4F03-9905-AC277FA539B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F40702-3951-446B-8F0F-708641DDA99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2E4BBA-3B93-4DFE-B772-AF1AA3CF584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B830F4-963A-486B-A3C2-E474B1A0FE6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763293-DBAB-4897-89F0-2996F59CB89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4C0E42-432F-487E-B1AD-DCDD08C5FCB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D8B22E-E539-4199-9BE8-27A3079DD8D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DE271A-1982-4C60-B656-D436367F78B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6B82D2-932B-4203-8586-CFF1D070152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180B62-5527-49B0-9A4F-9E4978DBAD2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4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84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2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2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6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66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20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07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247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48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288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89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329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330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hyperlink" Target="https://luckcard.com.br" TargetMode="External"/><Relationship Id="rId4" Type="http://schemas.openxmlformats.org/officeDocument/2006/relationships/image" Target="../media/image22.png"/><Relationship Id="rId5" Type="http://schemas.openxmlformats.org/officeDocument/2006/relationships/hyperlink" Target="mailto:comercial@luckcard.com.br" TargetMode="External"/><Relationship Id="rId6" Type="http://schemas.openxmlformats.org/officeDocument/2006/relationships/image" Target="../media/image23.png"/><Relationship Id="rId7" Type="http://schemas.openxmlformats.org/officeDocument/2006/relationships/hyperlink" Target="tel:11989071757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7314480" cy="8262360"/>
          </a:xfrm>
          <a:prstGeom prst="rect">
            <a:avLst/>
          </a:prstGeom>
          <a:ln w="0">
            <a:noFill/>
          </a:ln>
        </p:spPr>
      </p:pic>
      <p:sp>
        <p:nvSpPr>
          <p:cNvPr id="376" name="Text 0"/>
          <p:cNvSpPr/>
          <p:nvPr/>
        </p:nvSpPr>
        <p:spPr>
          <a:xfrm>
            <a:off x="8170560" y="672120"/>
            <a:ext cx="5603760" cy="14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649"/>
              </a:lnSpc>
              <a:tabLst>
                <a:tab algn="l" pos="0"/>
              </a:tabLst>
            </a:pPr>
            <a:r>
              <a:rPr b="0" lang="en-US" sz="450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Oportunidade de Negócio </a:t>
            </a:r>
            <a:endParaRPr b="0" lang="pt-BR" sz="4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7" name="Image 1" descr="preencoded.png"/>
          <p:cNvPicPr/>
          <p:nvPr/>
        </p:nvPicPr>
        <p:blipFill>
          <a:blip r:embed="rId2"/>
          <a:stretch/>
        </p:blipFill>
        <p:spPr>
          <a:xfrm>
            <a:off x="8170560" y="2751120"/>
            <a:ext cx="1883160" cy="1883160"/>
          </a:xfrm>
          <a:prstGeom prst="rect">
            <a:avLst/>
          </a:prstGeom>
          <a:ln w="0">
            <a:noFill/>
          </a:ln>
        </p:spPr>
      </p:pic>
      <p:pic>
        <p:nvPicPr>
          <p:cNvPr id="378" name="Image 2" descr="preencoded.png"/>
          <p:cNvPicPr/>
          <p:nvPr/>
        </p:nvPicPr>
        <p:blipFill>
          <a:blip r:embed="rId3"/>
          <a:stretch/>
        </p:blipFill>
        <p:spPr>
          <a:xfrm>
            <a:off x="10658520" y="2906640"/>
            <a:ext cx="3123360" cy="1571760"/>
          </a:xfrm>
          <a:prstGeom prst="rect">
            <a:avLst/>
          </a:prstGeom>
          <a:ln w="0">
            <a:noFill/>
          </a:ln>
        </p:spPr>
      </p:pic>
      <p:sp>
        <p:nvSpPr>
          <p:cNvPr id="379" name="Text 1"/>
          <p:cNvSpPr/>
          <p:nvPr/>
        </p:nvSpPr>
        <p:spPr>
          <a:xfrm>
            <a:off x="8170560" y="5276520"/>
            <a:ext cx="344952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35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Transforme Sorrisos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 2"/>
          <p:cNvSpPr/>
          <p:nvPr/>
        </p:nvSpPr>
        <p:spPr>
          <a:xfrm>
            <a:off x="8170560" y="6074280"/>
            <a:ext cx="344952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35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LUCK CARD DENTAL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 3"/>
          <p:cNvSpPr/>
          <p:nvPr/>
        </p:nvSpPr>
        <p:spPr>
          <a:xfrm>
            <a:off x="8170560" y="6872400"/>
            <a:ext cx="560376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O Cartão de Descontos Mais Social do Brasil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7314480" cy="8228880"/>
          </a:xfrm>
          <a:prstGeom prst="rect">
            <a:avLst/>
          </a:prstGeom>
          <a:ln w="0">
            <a:noFill/>
          </a:ln>
        </p:spPr>
      </p:pic>
      <p:sp>
        <p:nvSpPr>
          <p:cNvPr id="472" name="Text 0"/>
          <p:cNvSpPr/>
          <p:nvPr/>
        </p:nvSpPr>
        <p:spPr>
          <a:xfrm>
            <a:off x="7883640" y="448200"/>
            <a:ext cx="3821040" cy="4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75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Fale Conosco</a:t>
            </a: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3" name="Image 1" descr="preencoded.png"/>
          <p:cNvPicPr/>
          <p:nvPr/>
        </p:nvPicPr>
        <p:blipFill>
          <a:blip r:embed="rId2"/>
          <a:stretch/>
        </p:blipFill>
        <p:spPr>
          <a:xfrm>
            <a:off x="7883640" y="116928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474" name="Text 1"/>
          <p:cNvSpPr/>
          <p:nvPr/>
        </p:nvSpPr>
        <p:spPr>
          <a:xfrm>
            <a:off x="7883640" y="1575360"/>
            <a:ext cx="221076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Website: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3"/>
              </a:rPr>
              <a:t>luckcard.com.br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5" name="Image 2" descr="preencoded.png"/>
          <p:cNvPicPr/>
          <p:nvPr/>
        </p:nvPicPr>
        <p:blipFill>
          <a:blip r:embed="rId4"/>
          <a:stretch/>
        </p:blipFill>
        <p:spPr>
          <a:xfrm>
            <a:off x="7883640" y="230148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476" name="Text 2"/>
          <p:cNvSpPr/>
          <p:nvPr/>
        </p:nvSpPr>
        <p:spPr>
          <a:xfrm>
            <a:off x="7883640" y="2707200"/>
            <a:ext cx="299736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Email:</a:t>
            </a:r>
            <a:r>
              <a:rPr b="0" lang="en-US" sz="15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5"/>
              </a:rPr>
              <a:t>comercial@luckcard.com.br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7" name="Image 3" descr="preencoded.png"/>
          <p:cNvPicPr/>
          <p:nvPr/>
        </p:nvPicPr>
        <p:blipFill>
          <a:blip r:embed="rId6"/>
          <a:stretch/>
        </p:blipFill>
        <p:spPr>
          <a:xfrm>
            <a:off x="7883640" y="343332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478" name="Text 3"/>
          <p:cNvSpPr/>
          <p:nvPr/>
        </p:nvSpPr>
        <p:spPr>
          <a:xfrm>
            <a:off x="7883640" y="3839400"/>
            <a:ext cx="237528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Telefone: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7"/>
              </a:rPr>
              <a:t>(11) 98907-1757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Text 4"/>
          <p:cNvSpPr/>
          <p:nvPr/>
        </p:nvSpPr>
        <p:spPr>
          <a:xfrm>
            <a:off x="7883640" y="4175640"/>
            <a:ext cx="6177600" cy="4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"Procuramostalentos como você! Junte-se a LUCK CARD e cresça profissionalmente."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 5"/>
          <p:cNvSpPr/>
          <p:nvPr/>
        </p:nvSpPr>
        <p:spPr>
          <a:xfrm>
            <a:off x="7883640" y="7456680"/>
            <a:ext cx="617760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c4e00"/>
                </a:solidFill>
                <a:latin typeface="PT Sans"/>
                <a:ea typeface="PT Sans"/>
              </a:rPr>
              <a:t>​</a:t>
            </a:r>
            <a:endParaRPr b="0" lang="pt-BR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 17"/>
          <p:cNvSpPr/>
          <p:nvPr/>
        </p:nvSpPr>
        <p:spPr>
          <a:xfrm>
            <a:off x="805680" y="863640"/>
            <a:ext cx="4054680" cy="5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tabLst>
                <a:tab algn="l" pos="0"/>
              </a:tabLst>
            </a:pPr>
            <a:r>
              <a:rPr b="0" lang="en-US" sz="3400" spc="-1" strike="noStrike">
                <a:solidFill>
                  <a:srgbClr val="ec4e00"/>
                </a:solidFill>
                <a:latin typeface="Nunito Semi Bold"/>
                <a:ea typeface="Nunito Semi Bold"/>
              </a:rPr>
              <a:t>Grupo CN LUCK</a:t>
            </a:r>
            <a:endParaRPr b="0" lang="pt-B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Shape 3"/>
          <p:cNvSpPr/>
          <p:nvPr/>
        </p:nvSpPr>
        <p:spPr>
          <a:xfrm>
            <a:off x="805680" y="1664640"/>
            <a:ext cx="4054680" cy="5095800"/>
          </a:xfrm>
          <a:prstGeom prst="roundRect">
            <a:avLst>
              <a:gd name="adj" fmla="val 8514"/>
            </a:avLst>
          </a:prstGeom>
          <a:solidFill>
            <a:srgbClr val="002aa5"/>
          </a:solidFill>
          <a:ln w="22860">
            <a:solidFill>
              <a:srgbClr val="ec4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4" name="Text 18"/>
          <p:cNvSpPr/>
          <p:nvPr/>
        </p:nvSpPr>
        <p:spPr>
          <a:xfrm>
            <a:off x="1058760" y="1917360"/>
            <a:ext cx="354888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Sua Tranquilidade em Boas Mãos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Text 19"/>
          <p:cNvSpPr/>
          <p:nvPr/>
        </p:nvSpPr>
        <p:spPr>
          <a:xfrm>
            <a:off x="1058760" y="2824560"/>
            <a:ext cx="3548880" cy="36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PT Sans"/>
                <a:ea typeface="PT Sans"/>
              </a:rPr>
              <a:t>Bem-vindo ao Grupo CN LUCK , um conglomerado com mais de 30 anos de experiência no mercado, dedicado à administração e agenciamento de benefícios e seguros, sempre buscando oferecer soluções inovadoras e personalizadas para as necessidades de nossos associados/clientes.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 20"/>
          <p:cNvSpPr/>
          <p:nvPr/>
        </p:nvSpPr>
        <p:spPr>
          <a:xfrm>
            <a:off x="805680" y="7020360"/>
            <a:ext cx="405468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7" name="Text 21"/>
          <p:cNvSpPr/>
          <p:nvPr/>
        </p:nvSpPr>
        <p:spPr>
          <a:xfrm>
            <a:off x="5430600" y="840960"/>
            <a:ext cx="84006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88" name="Image 8" descr="preencoded.png"/>
          <p:cNvPicPr/>
          <p:nvPr/>
        </p:nvPicPr>
        <p:blipFill>
          <a:blip r:embed="rId1"/>
          <a:stretch/>
        </p:blipFill>
        <p:spPr>
          <a:xfrm>
            <a:off x="8096760" y="1468080"/>
            <a:ext cx="3068280" cy="3068280"/>
          </a:xfrm>
          <a:prstGeom prst="rect">
            <a:avLst/>
          </a:prstGeom>
          <a:ln w="0">
            <a:noFill/>
          </a:ln>
        </p:spPr>
      </p:pic>
      <p:pic>
        <p:nvPicPr>
          <p:cNvPr id="389" name="Image 9" descr="preencoded.png"/>
          <p:cNvPicPr/>
          <p:nvPr/>
        </p:nvPicPr>
        <p:blipFill>
          <a:blip r:embed="rId2"/>
          <a:stretch/>
        </p:blipFill>
        <p:spPr>
          <a:xfrm>
            <a:off x="579060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390" name="Text 22"/>
          <p:cNvSpPr/>
          <p:nvPr/>
        </p:nvSpPr>
        <p:spPr>
          <a:xfrm>
            <a:off x="543060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91" name="Image 10" descr="preencoded.png"/>
          <p:cNvPicPr/>
          <p:nvPr/>
        </p:nvPicPr>
        <p:blipFill>
          <a:blip r:embed="rId3"/>
          <a:stretch/>
        </p:blipFill>
        <p:spPr>
          <a:xfrm>
            <a:off x="870624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392" name="Text 23"/>
          <p:cNvSpPr/>
          <p:nvPr/>
        </p:nvSpPr>
        <p:spPr>
          <a:xfrm>
            <a:off x="834624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93" name="Image 11" descr="preencoded.png"/>
          <p:cNvPicPr/>
          <p:nvPr/>
        </p:nvPicPr>
        <p:blipFill>
          <a:blip r:embed="rId4"/>
          <a:stretch/>
        </p:blipFill>
        <p:spPr>
          <a:xfrm>
            <a:off x="1162152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394" name="Text 24"/>
          <p:cNvSpPr/>
          <p:nvPr/>
        </p:nvSpPr>
        <p:spPr>
          <a:xfrm>
            <a:off x="1126188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2345760"/>
          </a:xfrm>
          <a:prstGeom prst="rect">
            <a:avLst/>
          </a:prstGeom>
          <a:ln w="0">
            <a:noFill/>
          </a:ln>
        </p:spPr>
      </p:pic>
      <p:sp>
        <p:nvSpPr>
          <p:cNvPr id="396" name="Text 0"/>
          <p:cNvSpPr/>
          <p:nvPr/>
        </p:nvSpPr>
        <p:spPr>
          <a:xfrm>
            <a:off x="968760" y="3010320"/>
            <a:ext cx="4416480" cy="55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300"/>
              </a:lnSpc>
              <a:tabLst>
                <a:tab algn="l" pos="0"/>
              </a:tabLst>
            </a:pPr>
            <a:r>
              <a:rPr b="0" lang="en-US" sz="34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Somos assim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Shape 1"/>
          <p:cNvSpPr/>
          <p:nvPr/>
        </p:nvSpPr>
        <p:spPr>
          <a:xfrm>
            <a:off x="968760" y="3844080"/>
            <a:ext cx="4105080" cy="201060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8" name="Text 2"/>
          <p:cNvSpPr/>
          <p:nvPr/>
        </p:nvSpPr>
        <p:spPr>
          <a:xfrm>
            <a:off x="1179360" y="4054320"/>
            <a:ext cx="22078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PRINCÍPIO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 3"/>
          <p:cNvSpPr/>
          <p:nvPr/>
        </p:nvSpPr>
        <p:spPr>
          <a:xfrm>
            <a:off x="1179360" y="4443120"/>
            <a:ext cx="3684240" cy="90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Ajudar pessoas na obtenção da saúde bucal, com prevenção e tratamento de problemas bucais em todas as áreas de especializações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Shape 4"/>
          <p:cNvSpPr/>
          <p:nvPr/>
        </p:nvSpPr>
        <p:spPr>
          <a:xfrm>
            <a:off x="5262120" y="3844080"/>
            <a:ext cx="4105080" cy="201060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1" name="Text 5"/>
          <p:cNvSpPr/>
          <p:nvPr/>
        </p:nvSpPr>
        <p:spPr>
          <a:xfrm>
            <a:off x="5472720" y="4054320"/>
            <a:ext cx="22078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MISSÃO: O SERVIR !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 6"/>
          <p:cNvSpPr/>
          <p:nvPr/>
        </p:nvSpPr>
        <p:spPr>
          <a:xfrm>
            <a:off x="5472720" y="4443120"/>
            <a:ext cx="3684240" cy="90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Servir aos seus Clientes/Associados internos e externos, sempre buscando a excelência na Administração e Agenciamento de Benefícios.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Shape 7"/>
          <p:cNvSpPr/>
          <p:nvPr/>
        </p:nvSpPr>
        <p:spPr>
          <a:xfrm>
            <a:off x="9555840" y="3844080"/>
            <a:ext cx="4105080" cy="2010600"/>
          </a:xfrm>
          <a:prstGeom prst="roundRect">
            <a:avLst>
              <a:gd name="adj" fmla="val 14002"/>
            </a:avLst>
          </a:prstGeom>
          <a:solidFill>
            <a:srgbClr val="002aa5"/>
          </a:solidFill>
          <a:ln w="22860">
            <a:solidFill>
              <a:srgbClr val="0003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4" name="Text 8"/>
          <p:cNvSpPr/>
          <p:nvPr/>
        </p:nvSpPr>
        <p:spPr>
          <a:xfrm>
            <a:off x="9766080" y="4054320"/>
            <a:ext cx="22078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VISÃO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 9"/>
          <p:cNvSpPr/>
          <p:nvPr/>
        </p:nvSpPr>
        <p:spPr>
          <a:xfrm>
            <a:off x="9766080" y="4443120"/>
            <a:ext cx="3684240" cy="12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Está presente em todos os estados do Brasil com nossos Produtos e Serviços; nos colocando à sociedade como opção de melhorar a qualidade de vida.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Shape 10"/>
          <p:cNvSpPr/>
          <p:nvPr/>
        </p:nvSpPr>
        <p:spPr>
          <a:xfrm>
            <a:off x="968760" y="6042600"/>
            <a:ext cx="12692160" cy="1522440"/>
          </a:xfrm>
          <a:prstGeom prst="roundRect">
            <a:avLst>
              <a:gd name="adj" fmla="val 18489"/>
            </a:avLst>
          </a:prstGeom>
          <a:solidFill>
            <a:srgbClr val="002aa5"/>
          </a:solidFill>
          <a:ln w="22860">
            <a:solidFill>
              <a:srgbClr val="000e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7" name="Text 11"/>
          <p:cNvSpPr/>
          <p:nvPr/>
        </p:nvSpPr>
        <p:spPr>
          <a:xfrm>
            <a:off x="1179360" y="6253200"/>
            <a:ext cx="22078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149"/>
              </a:lnSpc>
              <a:tabLst>
                <a:tab algn="l" pos="0"/>
              </a:tabLst>
            </a:pPr>
            <a:r>
              <a:rPr b="0" lang="en-US" sz="170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VALORES</a:t>
            </a:r>
            <a:endParaRPr b="0" lang="pt-BR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 12"/>
          <p:cNvSpPr/>
          <p:nvPr/>
        </p:nvSpPr>
        <p:spPr>
          <a:xfrm>
            <a:off x="1179360" y="6642000"/>
            <a:ext cx="122713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1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- </a:t>
            </a: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O Bem Servir;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 13"/>
          <p:cNvSpPr/>
          <p:nvPr/>
        </p:nvSpPr>
        <p:spPr>
          <a:xfrm>
            <a:off x="1179360" y="7054920"/>
            <a:ext cx="12271320" cy="2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350"/>
              </a:lnSpc>
              <a:tabLst>
                <a:tab algn="l" pos="0"/>
              </a:tabLst>
            </a:pPr>
            <a:r>
              <a:rPr b="0" lang="en-US" sz="1450" spc="-1" strike="noStrike">
                <a:solidFill>
                  <a:srgbClr val="ffffff"/>
                </a:solidFill>
                <a:latin typeface="PT Sans"/>
                <a:ea typeface="PT Sans"/>
              </a:rPr>
              <a:t>- Servir com Inovação; Servir com Integridade; Servir com Comprometimento; Servir com Responsabilidade; Servir com Paixão Insistentemente Renovada.</a:t>
            </a:r>
            <a:endParaRPr b="0" lang="pt-BR" sz="14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3076920"/>
          </a:xfrm>
          <a:prstGeom prst="rect">
            <a:avLst/>
          </a:prstGeom>
          <a:ln w="0">
            <a:noFill/>
          </a:ln>
        </p:spPr>
      </p:pic>
      <p:sp>
        <p:nvSpPr>
          <p:cNvPr id="411" name="Text 0"/>
          <p:cNvSpPr/>
          <p:nvPr/>
        </p:nvSpPr>
        <p:spPr>
          <a:xfrm>
            <a:off x="968760" y="3754440"/>
            <a:ext cx="5792400" cy="7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Luck Card Dental</a:t>
            </a:r>
            <a:endParaRPr b="0" lang="pt-BR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 1"/>
          <p:cNvSpPr/>
          <p:nvPr/>
        </p:nvSpPr>
        <p:spPr>
          <a:xfrm>
            <a:off x="968760" y="4847760"/>
            <a:ext cx="12692160" cy="49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849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PT Sans"/>
                <a:ea typeface="PT Sans"/>
              </a:rPr>
              <a:t>O Cartão de Descontos Mais Social do Brasil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Shape 2"/>
          <p:cNvSpPr/>
          <p:nvPr/>
        </p:nvSpPr>
        <p:spPr>
          <a:xfrm>
            <a:off x="968760" y="5894280"/>
            <a:ext cx="553320" cy="553320"/>
          </a:xfrm>
          <a:prstGeom prst="roundRect">
            <a:avLst>
              <a:gd name="adj" fmla="val 66676"/>
            </a:avLst>
          </a:prstGeom>
          <a:solidFill>
            <a:srgbClr val="002aa5"/>
          </a:solidFill>
          <a:ln w="30480">
            <a:solidFill>
              <a:srgbClr val="ffa44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4" name="Text 3"/>
          <p:cNvSpPr/>
          <p:nvPr/>
        </p:nvSpPr>
        <p:spPr>
          <a:xfrm>
            <a:off x="1141200" y="5997240"/>
            <a:ext cx="207720" cy="3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 4"/>
          <p:cNvSpPr/>
          <p:nvPr/>
        </p:nvSpPr>
        <p:spPr>
          <a:xfrm>
            <a:off x="1768680" y="5894280"/>
            <a:ext cx="5422680" cy="7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Junte-se a nós na ACSS Seguros e Serviços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 5"/>
          <p:cNvSpPr/>
          <p:nvPr/>
        </p:nvSpPr>
        <p:spPr>
          <a:xfrm>
            <a:off x="1768680" y="6765840"/>
            <a:ext cx="542268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Torne-se um Agente de Negócio Associado e faça parte de uma equipe dedicada a transformar vidas.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Shape 6"/>
          <p:cNvSpPr/>
          <p:nvPr/>
        </p:nvSpPr>
        <p:spPr>
          <a:xfrm>
            <a:off x="7438320" y="5894280"/>
            <a:ext cx="553320" cy="553320"/>
          </a:xfrm>
          <a:prstGeom prst="roundRect">
            <a:avLst>
              <a:gd name="adj" fmla="val 66676"/>
            </a:avLst>
          </a:prstGeom>
          <a:solidFill>
            <a:srgbClr val="002aa5"/>
          </a:solidFill>
          <a:ln w="30480">
            <a:solidFill>
              <a:srgbClr val="ffa44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8" name="Text 7"/>
          <p:cNvSpPr/>
          <p:nvPr/>
        </p:nvSpPr>
        <p:spPr>
          <a:xfrm>
            <a:off x="7610760" y="5997240"/>
            <a:ext cx="207720" cy="3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 8"/>
          <p:cNvSpPr/>
          <p:nvPr/>
        </p:nvSpPr>
        <p:spPr>
          <a:xfrm>
            <a:off x="8238240" y="5894280"/>
            <a:ext cx="5422680" cy="7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Transforme Vidas Através da Saúde Bucal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 9"/>
          <p:cNvSpPr/>
          <p:nvPr/>
        </p:nvSpPr>
        <p:spPr>
          <a:xfrm>
            <a:off x="8238240" y="6765840"/>
            <a:ext cx="542268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Dê acesso a serviços odontológicos de qualidade e melhore a saúde bucal da sua comunidade.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 0"/>
          <p:cNvSpPr/>
          <p:nvPr/>
        </p:nvSpPr>
        <p:spPr>
          <a:xfrm>
            <a:off x="968760" y="2434680"/>
            <a:ext cx="69199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Oportunidade de Mercado</a:t>
            </a:r>
            <a:endParaRPr b="0" lang="pt-BR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 1"/>
          <p:cNvSpPr/>
          <p:nvPr/>
        </p:nvSpPr>
        <p:spPr>
          <a:xfrm>
            <a:off x="968760" y="377784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Produto Inovador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 2"/>
          <p:cNvSpPr/>
          <p:nvPr/>
        </p:nvSpPr>
        <p:spPr>
          <a:xfrm>
            <a:off x="968760" y="4387680"/>
            <a:ext cx="604440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O LUCK CARD DENTAL oferece uma solução única no mercado, com benefícios exclusivos para os clientes.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 3"/>
          <p:cNvSpPr/>
          <p:nvPr/>
        </p:nvSpPr>
        <p:spPr>
          <a:xfrm>
            <a:off x="7623720" y="377784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Alta Demanda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Text 4"/>
          <p:cNvSpPr/>
          <p:nvPr/>
        </p:nvSpPr>
        <p:spPr>
          <a:xfrm>
            <a:off x="7623720" y="4387680"/>
            <a:ext cx="6044400" cy="11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A saúde bucal é uma preocupação crescente, e o LUCK CARD DENTAL atende a essa demanda com soluções acessíveis.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427" name="Text 0"/>
          <p:cNvSpPr/>
          <p:nvPr/>
        </p:nvSpPr>
        <p:spPr>
          <a:xfrm>
            <a:off x="687240" y="845640"/>
            <a:ext cx="7544160" cy="5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01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Benefícios Exclusivos Para o Cliente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Shape 1"/>
          <p:cNvSpPr/>
          <p:nvPr/>
        </p:nvSpPr>
        <p:spPr>
          <a:xfrm>
            <a:off x="687240" y="1717560"/>
            <a:ext cx="7769160" cy="5665320"/>
          </a:xfrm>
          <a:prstGeom prst="roundRect">
            <a:avLst>
              <a:gd name="adj" fmla="val 5197"/>
            </a:avLst>
          </a:prstGeom>
          <a:noFill/>
          <a:ln w="7620">
            <a:solidFill>
              <a:srgbClr val="ffffff">
                <a:alpha val="24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9" name="Shape 2"/>
          <p:cNvSpPr/>
          <p:nvPr/>
        </p:nvSpPr>
        <p:spPr>
          <a:xfrm>
            <a:off x="694800" y="1725120"/>
            <a:ext cx="7753680" cy="87804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0" name="Text 3"/>
          <p:cNvSpPr/>
          <p:nvPr/>
        </p:nvSpPr>
        <p:spPr>
          <a:xfrm>
            <a:off x="891000" y="1850760"/>
            <a:ext cx="348048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Descontos em Odontologia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xt 4"/>
          <p:cNvSpPr/>
          <p:nvPr/>
        </p:nvSpPr>
        <p:spPr>
          <a:xfrm>
            <a:off x="4772160" y="1850760"/>
            <a:ext cx="3480480" cy="6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Até 70% de desconto em serviços odontológicos.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Shape 5"/>
          <p:cNvSpPr/>
          <p:nvPr/>
        </p:nvSpPr>
        <p:spPr>
          <a:xfrm>
            <a:off x="694800" y="2604240"/>
            <a:ext cx="7753680" cy="119232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3" name="Text 6"/>
          <p:cNvSpPr/>
          <p:nvPr/>
        </p:nvSpPr>
        <p:spPr>
          <a:xfrm>
            <a:off x="891000" y="2729520"/>
            <a:ext cx="3480480" cy="6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Financiamento pré-aprovado para Tratamentos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 7"/>
          <p:cNvSpPr/>
          <p:nvPr/>
        </p:nvSpPr>
        <p:spPr>
          <a:xfrm>
            <a:off x="4772160" y="2729520"/>
            <a:ext cx="34804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Opções acessíveis para tratamentos complexos, facilitando o acesso à saúde bucal.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Shape 8"/>
          <p:cNvSpPr/>
          <p:nvPr/>
        </p:nvSpPr>
        <p:spPr>
          <a:xfrm>
            <a:off x="694800" y="3797280"/>
            <a:ext cx="7753680" cy="119232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6" name="Text 9"/>
          <p:cNvSpPr/>
          <p:nvPr/>
        </p:nvSpPr>
        <p:spPr>
          <a:xfrm>
            <a:off x="891000" y="3922560"/>
            <a:ext cx="348048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Urgências Odontológicas 24 horas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 10"/>
          <p:cNvSpPr/>
          <p:nvPr/>
        </p:nvSpPr>
        <p:spPr>
          <a:xfrm>
            <a:off x="4772160" y="3922560"/>
            <a:ext cx="34804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Atendimento rápido e eficiente em casos de urgência, garantindo tranquilidade aos clientes.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Shape 11"/>
          <p:cNvSpPr/>
          <p:nvPr/>
        </p:nvSpPr>
        <p:spPr>
          <a:xfrm>
            <a:off x="694800" y="4990320"/>
            <a:ext cx="7753680" cy="1192320"/>
          </a:xfrm>
          <a:prstGeom prst="rect">
            <a:avLst/>
          </a:prstGeom>
          <a:solidFill>
            <a:srgbClr val="000000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9" name="Text 12"/>
          <p:cNvSpPr/>
          <p:nvPr/>
        </p:nvSpPr>
        <p:spPr>
          <a:xfrm>
            <a:off x="891000" y="5115600"/>
            <a:ext cx="348048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Assistência ou Auxílio Funeral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Text 13"/>
          <p:cNvSpPr/>
          <p:nvPr/>
        </p:nvSpPr>
        <p:spPr>
          <a:xfrm>
            <a:off x="4772160" y="5115600"/>
            <a:ext cx="34804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Apoio emocional e financeiro durante um momento difícil, aliviando os encargos e preocupações dos familiares enlutados.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Shape 14"/>
          <p:cNvSpPr/>
          <p:nvPr/>
        </p:nvSpPr>
        <p:spPr>
          <a:xfrm>
            <a:off x="694800" y="6183000"/>
            <a:ext cx="7753680" cy="1192320"/>
          </a:xfrm>
          <a:prstGeom prst="rect">
            <a:avLst/>
          </a:prstGeom>
          <a:solidFill>
            <a:srgbClr val="ffffff">
              <a:alpha val="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2" name="Text 15"/>
          <p:cNvSpPr/>
          <p:nvPr/>
        </p:nvSpPr>
        <p:spPr>
          <a:xfrm>
            <a:off x="891000" y="6308640"/>
            <a:ext cx="348048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Sorteio Mensal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Text 16"/>
          <p:cNvSpPr/>
          <p:nvPr/>
        </p:nvSpPr>
        <p:spPr>
          <a:xfrm>
            <a:off x="4772160" y="6308640"/>
            <a:ext cx="3480480" cy="9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PT Sans"/>
                <a:ea typeface="PT Sans"/>
              </a:rPr>
              <a:t>Prêmios de até R$ 20.000,00, incentivando a participação e fidelização dos clientes.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445" name="Text 0"/>
          <p:cNvSpPr/>
          <p:nvPr/>
        </p:nvSpPr>
        <p:spPr>
          <a:xfrm>
            <a:off x="6350400" y="1484280"/>
            <a:ext cx="58082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Receita Recorrente</a:t>
            </a:r>
            <a:endParaRPr b="0" lang="pt-BR" sz="45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Image 1" descr="preencoded.png"/>
          <p:cNvPicPr/>
          <p:nvPr/>
        </p:nvPicPr>
        <p:blipFill>
          <a:blip r:embed="rId2"/>
          <a:stretch/>
        </p:blipFill>
        <p:spPr>
          <a:xfrm>
            <a:off x="6350400" y="2580480"/>
            <a:ext cx="1233720" cy="2189160"/>
          </a:xfrm>
          <a:prstGeom prst="rect">
            <a:avLst/>
          </a:prstGeom>
          <a:ln w="0">
            <a:noFill/>
          </a:ln>
        </p:spPr>
      </p:pic>
      <p:sp>
        <p:nvSpPr>
          <p:cNvPr id="447" name="Text 1"/>
          <p:cNvSpPr/>
          <p:nvPr/>
        </p:nvSpPr>
        <p:spPr>
          <a:xfrm>
            <a:off x="7955280" y="282708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Comissões Contínuas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 2"/>
          <p:cNvSpPr/>
          <p:nvPr/>
        </p:nvSpPr>
        <p:spPr>
          <a:xfrm>
            <a:off x="7955280" y="3338640"/>
            <a:ext cx="5810400" cy="11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Cada venda gera comissões recorrentes, proporcionando uma fonte de renda estável e previsível.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Image 2" descr="preencoded.png"/>
          <p:cNvPicPr/>
          <p:nvPr/>
        </p:nvPicPr>
        <p:blipFill>
          <a:blip r:embed="rId3"/>
          <a:stretch/>
        </p:blipFill>
        <p:spPr>
          <a:xfrm>
            <a:off x="6350400" y="4770360"/>
            <a:ext cx="1233720" cy="1974240"/>
          </a:xfrm>
          <a:prstGeom prst="rect">
            <a:avLst/>
          </a:prstGeom>
          <a:ln w="0">
            <a:noFill/>
          </a:ln>
        </p:spPr>
      </p:pic>
      <p:sp>
        <p:nvSpPr>
          <p:cNvPr id="450" name="Text 3"/>
          <p:cNvSpPr/>
          <p:nvPr/>
        </p:nvSpPr>
        <p:spPr>
          <a:xfrm>
            <a:off x="7955280" y="501732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Renda Passiva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Text 4"/>
          <p:cNvSpPr/>
          <p:nvPr/>
        </p:nvSpPr>
        <p:spPr>
          <a:xfrm>
            <a:off x="7955280" y="5528520"/>
            <a:ext cx="581040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Construa um negócio lucrativo e desfrute de uma renda passiva com o LUCK CARD DENTAL.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453" name="Text 0"/>
          <p:cNvSpPr/>
          <p:nvPr/>
        </p:nvSpPr>
        <p:spPr>
          <a:xfrm>
            <a:off x="864000" y="2061720"/>
            <a:ext cx="58082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ed7900"/>
                </a:solidFill>
                <a:latin typeface="Nunito Semi Bold"/>
                <a:ea typeface="Nunito Semi Bold"/>
              </a:rPr>
              <a:t>Facilidade de Venda</a:t>
            </a:r>
            <a:endParaRPr b="0" lang="pt-BR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Shape 1"/>
          <p:cNvSpPr/>
          <p:nvPr/>
        </p:nvSpPr>
        <p:spPr>
          <a:xfrm>
            <a:off x="864000" y="3435840"/>
            <a:ext cx="554760" cy="554760"/>
          </a:xfrm>
          <a:prstGeom prst="roundRect">
            <a:avLst>
              <a:gd name="adj" fmla="val 66675"/>
            </a:avLst>
          </a:prstGeom>
          <a:solidFill>
            <a:srgbClr val="002aa5"/>
          </a:solidFill>
          <a:ln w="30480">
            <a:solidFill>
              <a:srgbClr val="ed7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5" name="Text 2"/>
          <p:cNvSpPr/>
          <p:nvPr/>
        </p:nvSpPr>
        <p:spPr>
          <a:xfrm>
            <a:off x="1037160" y="3539160"/>
            <a:ext cx="20844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Text 3"/>
          <p:cNvSpPr/>
          <p:nvPr/>
        </p:nvSpPr>
        <p:spPr>
          <a:xfrm>
            <a:off x="1666440" y="3435840"/>
            <a:ext cx="3103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Ferramentas Exclusivas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 4"/>
          <p:cNvSpPr/>
          <p:nvPr/>
        </p:nvSpPr>
        <p:spPr>
          <a:xfrm>
            <a:off x="1666440" y="3947040"/>
            <a:ext cx="661284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Site, Loja Digital, Ferramentas de Marketing e muita Inteligência Artificial.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Shape 5"/>
          <p:cNvSpPr/>
          <p:nvPr/>
        </p:nvSpPr>
        <p:spPr>
          <a:xfrm>
            <a:off x="864000" y="5261400"/>
            <a:ext cx="554760" cy="554760"/>
          </a:xfrm>
          <a:prstGeom prst="roundRect">
            <a:avLst>
              <a:gd name="adj" fmla="val 66675"/>
            </a:avLst>
          </a:prstGeom>
          <a:solidFill>
            <a:srgbClr val="002aa5"/>
          </a:solidFill>
          <a:ln w="30480">
            <a:solidFill>
              <a:srgbClr val="ed7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9" name="Text 6"/>
          <p:cNvSpPr/>
          <p:nvPr/>
        </p:nvSpPr>
        <p:spPr>
          <a:xfrm>
            <a:off x="1037160" y="5365080"/>
            <a:ext cx="20844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 7"/>
          <p:cNvSpPr/>
          <p:nvPr/>
        </p:nvSpPr>
        <p:spPr>
          <a:xfrm>
            <a:off x="1666440" y="526140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Suporte Completo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Text 8"/>
          <p:cNvSpPr/>
          <p:nvPr/>
        </p:nvSpPr>
        <p:spPr>
          <a:xfrm>
            <a:off x="1666440" y="5772600"/>
            <a:ext cx="6612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Materiais de marketing e treinamento de uso das ferramentas. 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 0" descr="preencoded.png"/>
          <p:cNvPicPr/>
          <p:nvPr/>
        </p:nvPicPr>
        <p:blipFill>
          <a:blip r:embed="rId1"/>
          <a:stretch/>
        </p:blipFill>
        <p:spPr>
          <a:xfrm>
            <a:off x="7315200" y="0"/>
            <a:ext cx="7314480" cy="8228880"/>
          </a:xfrm>
          <a:prstGeom prst="rect">
            <a:avLst/>
          </a:prstGeom>
          <a:ln w="0">
            <a:noFill/>
          </a:ln>
        </p:spPr>
      </p:pic>
      <p:sp>
        <p:nvSpPr>
          <p:cNvPr id="463" name="Text 0"/>
          <p:cNvSpPr/>
          <p:nvPr/>
        </p:nvSpPr>
        <p:spPr>
          <a:xfrm>
            <a:off x="864000" y="956880"/>
            <a:ext cx="558648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endParaRPr b="0" lang="en-US" sz="455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64" name="Image 1" descr="preencoded.png"/>
          <p:cNvPicPr/>
          <p:nvPr/>
        </p:nvPicPr>
        <p:blipFill>
          <a:blip r:embed="rId2"/>
          <a:stretch/>
        </p:blipFill>
        <p:spPr>
          <a:xfrm>
            <a:off x="864000" y="2053080"/>
            <a:ext cx="616680" cy="616680"/>
          </a:xfrm>
          <a:prstGeom prst="rect">
            <a:avLst/>
          </a:prstGeom>
          <a:ln w="0">
            <a:noFill/>
          </a:ln>
        </p:spPr>
      </p:pic>
      <p:sp>
        <p:nvSpPr>
          <p:cNvPr id="465" name="Text 1"/>
          <p:cNvSpPr/>
          <p:nvPr/>
        </p:nvSpPr>
        <p:spPr>
          <a:xfrm>
            <a:off x="864000" y="291744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Seja um Pioneiro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 2"/>
          <p:cNvSpPr/>
          <p:nvPr/>
        </p:nvSpPr>
        <p:spPr>
          <a:xfrm>
            <a:off x="864000" y="3428640"/>
            <a:ext cx="55864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Faça parte de algo maior, com Luck Card !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Text 3"/>
          <p:cNvSpPr/>
          <p:nvPr/>
        </p:nvSpPr>
        <p:spPr>
          <a:xfrm>
            <a:off x="864000" y="3971520"/>
            <a:ext cx="55864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 </a:t>
            </a:r>
            <a:r>
              <a:rPr b="1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O Cartão de Descontos Mais Social do Brasil 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8" name="Image 2" descr="preencoded.png"/>
          <p:cNvPicPr/>
          <p:nvPr/>
        </p:nvPicPr>
        <p:blipFill>
          <a:blip r:embed="rId3"/>
          <a:stretch/>
        </p:blipFill>
        <p:spPr>
          <a:xfrm>
            <a:off x="864000" y="5107320"/>
            <a:ext cx="616680" cy="616680"/>
          </a:xfrm>
          <a:prstGeom prst="rect">
            <a:avLst/>
          </a:prstGeom>
          <a:ln w="0">
            <a:noFill/>
          </a:ln>
        </p:spPr>
      </p:pic>
      <p:sp>
        <p:nvSpPr>
          <p:cNvPr id="469" name="Text 4"/>
          <p:cNvSpPr/>
          <p:nvPr/>
        </p:nvSpPr>
        <p:spPr>
          <a:xfrm>
            <a:off x="864000" y="5971320"/>
            <a:ext cx="29037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8d5d"/>
                </a:solidFill>
                <a:latin typeface="Nunito Semi Bold"/>
                <a:ea typeface="Nunito Semi Bold"/>
              </a:rPr>
              <a:t>Parceria de Sucesso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Text 5"/>
          <p:cNvSpPr/>
          <p:nvPr/>
        </p:nvSpPr>
        <p:spPr>
          <a:xfrm>
            <a:off x="864000" y="6482520"/>
            <a:ext cx="558648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Participe de uma parceria que valoriza o crescimento mútuo e oferece oportunidades de sucesso.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LibreOffice/7.5.2.2$MacOSX_AARCH64 LibreOffice_project/53bb9681a964705cf672590721dbc85eb4d0c3a2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2024-10-08T17:15:18Z</dcterms:created>
  <dc:creator>PptxGenJS</dc:creator>
  <dc:description/>
  <dc:language>pt-BR</dc:language>
  <cp:lastModifiedBy/>
  <dcterms:modified xsi:type="dcterms:W3CDTF">2024-10-08T13:35:52Z</dcterms:modified>
  <cp:revision>3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On-screen Show (16:9)</vt:lpwstr>
  </property>
  <property fmtid="{D5CDD505-2E9C-101B-9397-08002B2CF9AE}" pid="4" name="Slides">
    <vt:i4>9</vt:i4>
  </property>
</Properties>
</file>