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10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media/image2.png" ContentType="image/png"/>
  <Override PartName="/ppt/media/image12.png" ContentType="image/png"/>
  <Override PartName="/ppt/media/image10.png" ContentType="image/png"/>
  <Override PartName="/ppt/media/image3.png" ContentType="image/png"/>
  <Override PartName="/ppt/media/image13.png" ContentType="image/png"/>
  <Override PartName="/ppt/media/image11.png" ContentType="image/png"/>
  <Override PartName="/ppt/media/image1.png" ContentType="image/png"/>
  <Override PartName="/ppt/media/image4.png" ContentType="image/png"/>
  <Override PartName="/ppt/media/image14.png" ContentType="image/png"/>
  <Override PartName="/ppt/media/image5.png" ContentType="image/png"/>
  <Override PartName="/ppt/media/image15.png" ContentType="image/png"/>
  <Override PartName="/ppt/media/image17.png" ContentType="image/png"/>
  <Override PartName="/ppt/media/image7.png" ContentType="image/png"/>
  <Override PartName="/ppt/media/image6.png" ContentType="image/png"/>
  <Override PartName="/ppt/media/image16.png" ContentType="image/png"/>
  <Override PartName="/ppt/media/image20.png" ContentType="image/png"/>
  <Override PartName="/ppt/media/image8.png" ContentType="image/png"/>
  <Override PartName="/ppt/media/image18.png" ContentType="image/png"/>
  <Override PartName="/ppt/media/image19.png" ContentType="image/png"/>
  <Override PartName="/ppt/media/image9.png" ContentType="image/png"/>
  <Override PartName="/ppt/media/image21.png" ContentType="image/png"/>
  <Override PartName="/ppt/media/image22.png" ContentType="image/png"/>
  <Override PartName="/ppt/media/image23.png" ContentType="image/png"/>
  <Override PartName="/ppt/_rels/presentation.xml.rels" ContentType="application/vnd.openxmlformats-package.relationships+xml"/>
  <Override PartName="/ppt/slideLayouts/_rels/slideLayout10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10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100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102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108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10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99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101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106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10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29.xml.rels" ContentType="application/vnd.openxmlformats-package.relationships+xml"/>
  <Override PartName="/ppt/slideLayouts/slideLayout24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3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6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_rels/notesSlide9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.xml.rels" ContentType="application/vnd.openxmlformats-package.relationships+xml"/>
  <Override PartName="/ppt/notesSlides/_rels/notesSlide8.xml.rels" ContentType="application/vnd.openxmlformats-package.relationships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  <p:sldMasterId id="2147483739" r:id="rId9"/>
    <p:sldMasterId id="2147483752" r:id="rId10"/>
  </p:sldMasterIdLst>
  <p:notesMasterIdLst>
    <p:notesMasterId r:id="rId11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</p:sldIdLst>
  <p:sldSz cx="14630400" cy="8229600"/>
  <p:notesSz cx="8229600" cy="14630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notesMaster" Target="notesMasters/notesMaster1.xml"/><Relationship Id="rId12" Type="http://schemas.openxmlformats.org/officeDocument/2006/relationships/slide" Target="slides/slide1.xml"/><Relationship Id="rId13" Type="http://schemas.openxmlformats.org/officeDocument/2006/relationships/slide" Target="slides/slide2.xml"/><Relationship Id="rId14" Type="http://schemas.openxmlformats.org/officeDocument/2006/relationships/slide" Target="slides/slide3.xml"/><Relationship Id="rId15" Type="http://schemas.openxmlformats.org/officeDocument/2006/relationships/slide" Target="slides/slide4.xml"/><Relationship Id="rId16" Type="http://schemas.openxmlformats.org/officeDocument/2006/relationships/slide" Target="slides/slide5.xml"/><Relationship Id="rId17" Type="http://schemas.openxmlformats.org/officeDocument/2006/relationships/slide" Target="slides/slide6.xml"/><Relationship Id="rId18" Type="http://schemas.openxmlformats.org/officeDocument/2006/relationships/slide" Target="slides/slide7.xml"/><Relationship Id="rId19" Type="http://schemas.openxmlformats.org/officeDocument/2006/relationships/slide" Target="slides/slide8.xml"/><Relationship Id="rId20" Type="http://schemas.openxmlformats.org/officeDocument/2006/relationships/slide" Target="slides/slide9.xml"/><Relationship Id="rId21" Type="http://schemas.openxmlformats.org/officeDocument/2006/relationships/slide" Target="slides/slide10.xml"/><Relationship Id="rId22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0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mover o slide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Clique para editar o formato de notas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1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&lt;cabeçalho&gt;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2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&lt;data/hora&gt;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3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4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0AC1B90-CD38-4A74-8AAE-BF849B2D9C29}" type="slidenum"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48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3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2C3C4C9-F376-4F03-9905-AC277FA539BE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50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0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6F40702-3951-446B-8F0F-708641DDA994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  <a:ln w="0">
            <a:noFill/>
          </a:ln>
        </p:spPr>
      </p:sp>
      <p:sp>
        <p:nvSpPr>
          <p:cNvPr id="48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6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22E4BBA-3B93-4DFE-B772-AF1AA3CF5847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48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9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2B830F4-963A-486B-A3C2-E474B1A0FE6F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49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2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9763293-DBAB-4897-89F0-2996F59CB897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49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5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54C0E42-432F-487E-B1AD-DCDD08C5FCBF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49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8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BD8B22E-E539-4199-9BE8-27A3079DD8DF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50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1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ADE271A-1982-4C60-B656-D436367F78B4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50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4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86B82D2-932B-4203-8586-CFF1D070152B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50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7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5180B62-5527-49B0-9A4F-9E4978DBAD24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9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4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5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8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9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2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4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6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7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7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2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4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8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6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8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3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8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2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5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3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4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Relationship Id="rId9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Relationship Id="rId9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3.xml"/><Relationship Id="rId8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5.xml"/><Relationship Id="rId8" Type="http://schemas.openxmlformats.org/officeDocument/2006/relationships/slideLayout" Target="../slideLayouts/slideLayout76.xml"/><Relationship Id="rId9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83.xml"/><Relationship Id="rId16" Type="http://schemas.openxmlformats.org/officeDocument/2006/relationships/slideLayout" Target="../slideLayouts/slideLayout84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85.xml"/><Relationship Id="rId6" Type="http://schemas.openxmlformats.org/officeDocument/2006/relationships/slideLayout" Target="../slideLayouts/slideLayout86.xml"/><Relationship Id="rId7" Type="http://schemas.openxmlformats.org/officeDocument/2006/relationships/slideLayout" Target="../slideLayouts/slideLayout87.xml"/><Relationship Id="rId8" Type="http://schemas.openxmlformats.org/officeDocument/2006/relationships/slideLayout" Target="../slideLayouts/slideLayout88.xml"/><Relationship Id="rId9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4.xml"/><Relationship Id="rId15" Type="http://schemas.openxmlformats.org/officeDocument/2006/relationships/slideLayout" Target="../slideLayouts/slideLayout95.xml"/><Relationship Id="rId16" Type="http://schemas.openxmlformats.org/officeDocument/2006/relationships/slideLayout" Target="../slideLayouts/slideLayout96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97.xml"/><Relationship Id="rId6" Type="http://schemas.openxmlformats.org/officeDocument/2006/relationships/slideLayout" Target="../slideLayouts/slideLayout98.xml"/><Relationship Id="rId7" Type="http://schemas.openxmlformats.org/officeDocument/2006/relationships/slideLayout" Target="../slideLayouts/slideLayout99.xml"/><Relationship Id="rId8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4.xml"/><Relationship Id="rId13" Type="http://schemas.openxmlformats.org/officeDocument/2006/relationships/slideLayout" Target="../slideLayouts/slideLayout105.xml"/><Relationship Id="rId14" Type="http://schemas.openxmlformats.org/officeDocument/2006/relationships/slideLayout" Target="../slideLayouts/slideLayout106.xml"/><Relationship Id="rId15" Type="http://schemas.openxmlformats.org/officeDocument/2006/relationships/slideLayout" Target="../slideLayouts/slideLayout107.xml"/><Relationship Id="rId16" Type="http://schemas.openxmlformats.org/officeDocument/2006/relationships/slideLayout" Target="../slideLayouts/slideLayout10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1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2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42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43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83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84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124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125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165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166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206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207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247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248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288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289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29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1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329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330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hyperlink" Target="https://luckcard.com.br" TargetMode="External"/><Relationship Id="rId4" Type="http://schemas.openxmlformats.org/officeDocument/2006/relationships/image" Target="../media/image22.png"/><Relationship Id="rId5" Type="http://schemas.openxmlformats.org/officeDocument/2006/relationships/hyperlink" Target="mailto:comercial@luckcard.com.br" TargetMode="External"/><Relationship Id="rId6" Type="http://schemas.openxmlformats.org/officeDocument/2006/relationships/image" Target="../media/image23.png"/><Relationship Id="rId7" Type="http://schemas.openxmlformats.org/officeDocument/2006/relationships/hyperlink" Target="tel:11989071757" TargetMode="External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10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25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37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61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slideLayout" Target="../slideLayouts/slideLayout73.xml"/><Relationship Id="rId5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85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slideLayout" Target="../slideLayouts/slideLayout97.xml"/><Relationship Id="rId5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7314480" cy="8262360"/>
          </a:xfrm>
          <a:prstGeom prst="rect">
            <a:avLst/>
          </a:prstGeom>
          <a:ln w="0">
            <a:noFill/>
          </a:ln>
        </p:spPr>
      </p:pic>
      <p:sp>
        <p:nvSpPr>
          <p:cNvPr id="376" name="Text 0"/>
          <p:cNvSpPr/>
          <p:nvPr/>
        </p:nvSpPr>
        <p:spPr>
          <a:xfrm>
            <a:off x="8170560" y="672120"/>
            <a:ext cx="5603760" cy="143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5649"/>
              </a:lnSpc>
              <a:tabLst>
                <a:tab algn="l" pos="0"/>
              </a:tabLst>
            </a:pPr>
            <a:r>
              <a:rPr b="0" lang="en-US" sz="4500" spc="-1" strike="noStrike">
                <a:solidFill>
                  <a:srgbClr val="ed7900"/>
                </a:solidFill>
                <a:latin typeface="Nunito Semi Bold"/>
                <a:ea typeface="Nunito Semi Bold"/>
              </a:rPr>
              <a:t>Oportunidade de Negócio </a:t>
            </a:r>
            <a:endParaRPr b="0" lang="pt-BR" sz="45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7" name="Image 1" descr="preencoded.png"/>
          <p:cNvPicPr/>
          <p:nvPr/>
        </p:nvPicPr>
        <p:blipFill>
          <a:blip r:embed="rId2"/>
          <a:stretch/>
        </p:blipFill>
        <p:spPr>
          <a:xfrm>
            <a:off x="8170560" y="2751120"/>
            <a:ext cx="1883160" cy="1883160"/>
          </a:xfrm>
          <a:prstGeom prst="rect">
            <a:avLst/>
          </a:prstGeom>
          <a:ln w="0">
            <a:noFill/>
          </a:ln>
        </p:spPr>
      </p:pic>
      <p:pic>
        <p:nvPicPr>
          <p:cNvPr id="378" name="Image 2" descr="preencoded.png"/>
          <p:cNvPicPr/>
          <p:nvPr/>
        </p:nvPicPr>
        <p:blipFill>
          <a:blip r:embed="rId3"/>
          <a:stretch/>
        </p:blipFill>
        <p:spPr>
          <a:xfrm>
            <a:off x="10658520" y="2906640"/>
            <a:ext cx="3123360" cy="1571760"/>
          </a:xfrm>
          <a:prstGeom prst="rect">
            <a:avLst/>
          </a:prstGeom>
          <a:ln w="0">
            <a:noFill/>
          </a:ln>
        </p:spPr>
      </p:pic>
      <p:sp>
        <p:nvSpPr>
          <p:cNvPr id="379" name="Text 1"/>
          <p:cNvSpPr/>
          <p:nvPr/>
        </p:nvSpPr>
        <p:spPr>
          <a:xfrm>
            <a:off x="8170560" y="5276520"/>
            <a:ext cx="3449520" cy="43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3351"/>
              </a:lnSpc>
              <a:tabLst>
                <a:tab algn="l" pos="0"/>
              </a:tabLst>
            </a:pPr>
            <a:r>
              <a:rPr b="0" lang="en-US" sz="27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Transforme Sorrisos</a:t>
            </a: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0" name="Text 2"/>
          <p:cNvSpPr/>
          <p:nvPr/>
        </p:nvSpPr>
        <p:spPr>
          <a:xfrm>
            <a:off x="8170560" y="6074280"/>
            <a:ext cx="3449520" cy="43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3351"/>
              </a:lnSpc>
              <a:tabLst>
                <a:tab algn="l" pos="0"/>
              </a:tabLst>
            </a:pPr>
            <a:r>
              <a:rPr b="0" lang="en-US" sz="27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LUCK CARD DENTAL</a:t>
            </a: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1" name="Text 3"/>
          <p:cNvSpPr/>
          <p:nvPr/>
        </p:nvSpPr>
        <p:spPr>
          <a:xfrm>
            <a:off x="8170560" y="6872400"/>
            <a:ext cx="5603760" cy="71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801"/>
              </a:lnSpc>
              <a:tabLst>
                <a:tab algn="l" pos="0"/>
              </a:tabLst>
            </a:pPr>
            <a:r>
              <a:rPr b="0" lang="en-US" sz="225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O Cartão de Descontos Mais Social do Brasil</a:t>
            </a:r>
            <a:endParaRPr b="0" lang="pt-BR" sz="225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7314480" cy="8228880"/>
          </a:xfrm>
          <a:prstGeom prst="rect">
            <a:avLst/>
          </a:prstGeom>
          <a:ln w="0">
            <a:noFill/>
          </a:ln>
        </p:spPr>
      </p:pic>
      <p:sp>
        <p:nvSpPr>
          <p:cNvPr id="472" name="Text 0"/>
          <p:cNvSpPr/>
          <p:nvPr/>
        </p:nvSpPr>
        <p:spPr>
          <a:xfrm>
            <a:off x="7883640" y="448200"/>
            <a:ext cx="3821040" cy="47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3750"/>
              </a:lnSpc>
              <a:tabLst>
                <a:tab algn="l" pos="0"/>
              </a:tabLst>
            </a:pPr>
            <a:r>
              <a:rPr b="0" lang="en-US" sz="3000" spc="-1" strike="noStrike">
                <a:solidFill>
                  <a:srgbClr val="ed7900"/>
                </a:solidFill>
                <a:latin typeface="Nunito Semi Bold"/>
                <a:ea typeface="Nunito Semi Bold"/>
              </a:rPr>
              <a:t>Fale Conosco</a:t>
            </a:r>
            <a:endParaRPr b="0" lang="pt-BR" sz="3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73" name="Image 1" descr="preencoded.png"/>
          <p:cNvPicPr/>
          <p:nvPr/>
        </p:nvPicPr>
        <p:blipFill>
          <a:blip r:embed="rId2"/>
          <a:stretch/>
        </p:blipFill>
        <p:spPr>
          <a:xfrm>
            <a:off x="7883640" y="1169280"/>
            <a:ext cx="243000" cy="243000"/>
          </a:xfrm>
          <a:prstGeom prst="rect">
            <a:avLst/>
          </a:prstGeom>
          <a:ln w="0">
            <a:noFill/>
          </a:ln>
        </p:spPr>
      </p:pic>
      <p:sp>
        <p:nvSpPr>
          <p:cNvPr id="474" name="Text 1"/>
          <p:cNvSpPr/>
          <p:nvPr/>
        </p:nvSpPr>
        <p:spPr>
          <a:xfrm>
            <a:off x="7883640" y="1575360"/>
            <a:ext cx="2210760" cy="23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1851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Website: </a:t>
            </a:r>
            <a:r>
              <a:rPr b="0" lang="en-US" sz="1500" spc="-1" strike="noStrike" u="sng">
                <a:solidFill>
                  <a:srgbClr val="0563c1"/>
                </a:solidFill>
                <a:uFillTx/>
                <a:latin typeface="Nunito Semi Bold"/>
                <a:ea typeface="Nunito Semi Bold"/>
                <a:hlinkClick r:id="rId3"/>
              </a:rPr>
              <a:t>luckcard.com.br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75" name="Image 2" descr="preencoded.png"/>
          <p:cNvPicPr/>
          <p:nvPr/>
        </p:nvPicPr>
        <p:blipFill>
          <a:blip r:embed="rId4"/>
          <a:stretch/>
        </p:blipFill>
        <p:spPr>
          <a:xfrm>
            <a:off x="7883640" y="2301480"/>
            <a:ext cx="243000" cy="243000"/>
          </a:xfrm>
          <a:prstGeom prst="rect">
            <a:avLst/>
          </a:prstGeom>
          <a:ln w="0">
            <a:noFill/>
          </a:ln>
        </p:spPr>
      </p:pic>
      <p:sp>
        <p:nvSpPr>
          <p:cNvPr id="476" name="Text 2"/>
          <p:cNvSpPr/>
          <p:nvPr/>
        </p:nvSpPr>
        <p:spPr>
          <a:xfrm>
            <a:off x="7883640" y="2707200"/>
            <a:ext cx="2997360" cy="23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1851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Email:</a:t>
            </a:r>
            <a:r>
              <a:rPr b="0" lang="en-US" sz="1500" spc="-1" strike="noStrike">
                <a:solidFill>
                  <a:srgbClr val="ff8d5d"/>
                </a:solidFill>
                <a:latin typeface="Nunito Semi Bold"/>
                <a:ea typeface="Nunito Semi Bold"/>
              </a:rPr>
              <a:t> </a:t>
            </a:r>
            <a:r>
              <a:rPr b="0" lang="en-US" sz="1500" spc="-1" strike="noStrike" u="sng">
                <a:solidFill>
                  <a:srgbClr val="0563c1"/>
                </a:solidFill>
                <a:uFillTx/>
                <a:latin typeface="Nunito Semi Bold"/>
                <a:ea typeface="Nunito Semi Bold"/>
                <a:hlinkClick r:id="rId5"/>
              </a:rPr>
              <a:t>comercial@luckcard.com.br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77" name="Image 3" descr="preencoded.png"/>
          <p:cNvPicPr/>
          <p:nvPr/>
        </p:nvPicPr>
        <p:blipFill>
          <a:blip r:embed="rId6"/>
          <a:stretch/>
        </p:blipFill>
        <p:spPr>
          <a:xfrm>
            <a:off x="7883640" y="3433320"/>
            <a:ext cx="243000" cy="243000"/>
          </a:xfrm>
          <a:prstGeom prst="rect">
            <a:avLst/>
          </a:prstGeom>
          <a:ln w="0">
            <a:noFill/>
          </a:ln>
        </p:spPr>
      </p:pic>
      <p:sp>
        <p:nvSpPr>
          <p:cNvPr id="478" name="Text 3"/>
          <p:cNvSpPr/>
          <p:nvPr/>
        </p:nvSpPr>
        <p:spPr>
          <a:xfrm>
            <a:off x="7883640" y="3839400"/>
            <a:ext cx="2375280" cy="23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1851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Telefone: </a:t>
            </a:r>
            <a:r>
              <a:rPr b="0" lang="en-US" sz="1500" spc="-1" strike="noStrike" u="sng">
                <a:solidFill>
                  <a:srgbClr val="0563c1"/>
                </a:solidFill>
                <a:uFillTx/>
                <a:latin typeface="Nunito Semi Bold"/>
                <a:ea typeface="Nunito Semi Bold"/>
                <a:hlinkClick r:id="rId7"/>
              </a:rPr>
              <a:t>(11) 98907-1757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9" name="Text 4"/>
          <p:cNvSpPr/>
          <p:nvPr/>
        </p:nvSpPr>
        <p:spPr>
          <a:xfrm>
            <a:off x="7883640" y="4175640"/>
            <a:ext cx="6177600" cy="47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1851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"Procuramostalentos como você! Junte-se a LUCK CARD e cresça profissionalmente."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0" name="Text 5"/>
          <p:cNvSpPr/>
          <p:nvPr/>
        </p:nvSpPr>
        <p:spPr>
          <a:xfrm>
            <a:off x="7883640" y="7456680"/>
            <a:ext cx="6177600" cy="32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551"/>
              </a:lnSpc>
              <a:tabLst>
                <a:tab algn="l" pos="0"/>
              </a:tabLst>
            </a:pPr>
            <a:r>
              <a:rPr b="0" lang="en-US" sz="1550" spc="-1" strike="noStrike">
                <a:solidFill>
                  <a:srgbClr val="ec4e00"/>
                </a:solidFill>
                <a:latin typeface="PT Sans"/>
                <a:ea typeface="PT Sans"/>
              </a:rPr>
              <a:t>​</a:t>
            </a:r>
            <a:endParaRPr b="0" lang="pt-BR" sz="155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Text 17"/>
          <p:cNvSpPr/>
          <p:nvPr/>
        </p:nvSpPr>
        <p:spPr>
          <a:xfrm>
            <a:off x="805680" y="863640"/>
            <a:ext cx="4054680" cy="54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4249"/>
              </a:lnSpc>
              <a:tabLst>
                <a:tab algn="l" pos="0"/>
              </a:tabLst>
            </a:pPr>
            <a:r>
              <a:rPr b="0" lang="en-US" sz="3400" spc="-1" strike="noStrike">
                <a:solidFill>
                  <a:srgbClr val="ec4e00"/>
                </a:solidFill>
                <a:latin typeface="Nunito Semi Bold"/>
                <a:ea typeface="Nunito Semi Bold"/>
              </a:rPr>
              <a:t>Grupo CN LUCK</a:t>
            </a:r>
            <a:endParaRPr b="0" lang="pt-BR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3" name="Shape 3"/>
          <p:cNvSpPr/>
          <p:nvPr/>
        </p:nvSpPr>
        <p:spPr>
          <a:xfrm>
            <a:off x="805680" y="1664640"/>
            <a:ext cx="4054680" cy="5095800"/>
          </a:xfrm>
          <a:prstGeom prst="roundRect">
            <a:avLst>
              <a:gd name="adj" fmla="val 8514"/>
            </a:avLst>
          </a:prstGeom>
          <a:solidFill>
            <a:srgbClr val="002aa5"/>
          </a:solidFill>
          <a:ln w="22860">
            <a:solidFill>
              <a:srgbClr val="ec4e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84" name="Text 18"/>
          <p:cNvSpPr/>
          <p:nvPr/>
        </p:nvSpPr>
        <p:spPr>
          <a:xfrm>
            <a:off x="1058760" y="1917360"/>
            <a:ext cx="3548880" cy="67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650"/>
              </a:lnSpc>
              <a:tabLst>
                <a:tab algn="l" pos="0"/>
              </a:tabLst>
            </a:pPr>
            <a:r>
              <a:rPr b="0" lang="en-US" sz="21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Sua Tranquilidade em Boas Mãos</a:t>
            </a:r>
            <a:endParaRPr b="0" lang="pt-BR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5" name="Text 19"/>
          <p:cNvSpPr/>
          <p:nvPr/>
        </p:nvSpPr>
        <p:spPr>
          <a:xfrm>
            <a:off x="1058760" y="2824560"/>
            <a:ext cx="3548880" cy="368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9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ffffff"/>
                </a:solidFill>
                <a:latin typeface="PT Sans"/>
                <a:ea typeface="PT Sans"/>
              </a:rPr>
              <a:t>Bem-vindo ao Grupo CN LUCK , um conglomerado com mais de 30 anos de experiência no mercado, dedicado à administração e agenciamento de benefícios e seguros, sempre buscando oferecer soluções inovadoras e personalizadas para as necessidades de nossos associados/clientes.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6" name="Text 20"/>
          <p:cNvSpPr/>
          <p:nvPr/>
        </p:nvSpPr>
        <p:spPr>
          <a:xfrm>
            <a:off x="805680" y="7020360"/>
            <a:ext cx="4054680" cy="36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87" name="Text 21"/>
          <p:cNvSpPr/>
          <p:nvPr/>
        </p:nvSpPr>
        <p:spPr>
          <a:xfrm>
            <a:off x="5430600" y="840960"/>
            <a:ext cx="8400600" cy="36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388" name="Image 8" descr="preencoded.png"/>
          <p:cNvPicPr/>
          <p:nvPr/>
        </p:nvPicPr>
        <p:blipFill>
          <a:blip r:embed="rId1"/>
          <a:stretch/>
        </p:blipFill>
        <p:spPr>
          <a:xfrm>
            <a:off x="8096760" y="1468080"/>
            <a:ext cx="3068280" cy="3068280"/>
          </a:xfrm>
          <a:prstGeom prst="rect">
            <a:avLst/>
          </a:prstGeom>
          <a:ln w="0">
            <a:noFill/>
          </a:ln>
        </p:spPr>
      </p:pic>
      <p:pic>
        <p:nvPicPr>
          <p:cNvPr id="389" name="Image 9" descr="preencoded.png"/>
          <p:cNvPicPr/>
          <p:nvPr/>
        </p:nvPicPr>
        <p:blipFill>
          <a:blip r:embed="rId2"/>
          <a:stretch/>
        </p:blipFill>
        <p:spPr>
          <a:xfrm>
            <a:off x="5790600" y="4796640"/>
            <a:ext cx="1849680" cy="1849680"/>
          </a:xfrm>
          <a:prstGeom prst="rect">
            <a:avLst/>
          </a:prstGeom>
          <a:ln w="0">
            <a:noFill/>
          </a:ln>
        </p:spPr>
      </p:pic>
      <p:sp>
        <p:nvSpPr>
          <p:cNvPr id="390" name="Text 22"/>
          <p:cNvSpPr/>
          <p:nvPr/>
        </p:nvSpPr>
        <p:spPr>
          <a:xfrm>
            <a:off x="5430600" y="6647040"/>
            <a:ext cx="2569320" cy="36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391" name="Image 10" descr="preencoded.png"/>
          <p:cNvPicPr/>
          <p:nvPr/>
        </p:nvPicPr>
        <p:blipFill>
          <a:blip r:embed="rId3"/>
          <a:stretch/>
        </p:blipFill>
        <p:spPr>
          <a:xfrm>
            <a:off x="8706240" y="4796640"/>
            <a:ext cx="1849680" cy="1849680"/>
          </a:xfrm>
          <a:prstGeom prst="rect">
            <a:avLst/>
          </a:prstGeom>
          <a:ln w="0">
            <a:noFill/>
          </a:ln>
        </p:spPr>
      </p:pic>
      <p:sp>
        <p:nvSpPr>
          <p:cNvPr id="392" name="Text 23"/>
          <p:cNvSpPr/>
          <p:nvPr/>
        </p:nvSpPr>
        <p:spPr>
          <a:xfrm>
            <a:off x="8346240" y="6647040"/>
            <a:ext cx="2569320" cy="36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393" name="Image 11" descr="preencoded.png"/>
          <p:cNvPicPr/>
          <p:nvPr/>
        </p:nvPicPr>
        <p:blipFill>
          <a:blip r:embed="rId4"/>
          <a:stretch/>
        </p:blipFill>
        <p:spPr>
          <a:xfrm>
            <a:off x="11621520" y="4796640"/>
            <a:ext cx="1849680" cy="1849680"/>
          </a:xfrm>
          <a:prstGeom prst="rect">
            <a:avLst/>
          </a:prstGeom>
          <a:ln w="0">
            <a:noFill/>
          </a:ln>
        </p:spPr>
      </p:pic>
      <p:sp>
        <p:nvSpPr>
          <p:cNvPr id="394" name="Text 24"/>
          <p:cNvSpPr/>
          <p:nvPr/>
        </p:nvSpPr>
        <p:spPr>
          <a:xfrm>
            <a:off x="11261880" y="6647040"/>
            <a:ext cx="2569320" cy="36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14629680" cy="2345760"/>
          </a:xfrm>
          <a:prstGeom prst="rect">
            <a:avLst/>
          </a:prstGeom>
          <a:ln w="0">
            <a:noFill/>
          </a:ln>
        </p:spPr>
      </p:pic>
      <p:sp>
        <p:nvSpPr>
          <p:cNvPr id="396" name="Text 0"/>
          <p:cNvSpPr/>
          <p:nvPr/>
        </p:nvSpPr>
        <p:spPr>
          <a:xfrm>
            <a:off x="968760" y="3010320"/>
            <a:ext cx="4416480" cy="55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4300"/>
              </a:lnSpc>
              <a:tabLst>
                <a:tab algn="l" pos="0"/>
              </a:tabLst>
            </a:pPr>
            <a:r>
              <a:rPr b="0" lang="en-US" sz="3450" spc="-1" strike="noStrike">
                <a:solidFill>
                  <a:srgbClr val="ed7900"/>
                </a:solidFill>
                <a:latin typeface="Nunito Semi Bold"/>
                <a:ea typeface="Nunito Semi Bold"/>
              </a:rPr>
              <a:t>Somos assim</a:t>
            </a:r>
            <a:endParaRPr b="0" lang="pt-BR" sz="34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7" name="Shape 1"/>
          <p:cNvSpPr/>
          <p:nvPr/>
        </p:nvSpPr>
        <p:spPr>
          <a:xfrm>
            <a:off x="968760" y="3844080"/>
            <a:ext cx="4105080" cy="2010600"/>
          </a:xfrm>
          <a:prstGeom prst="roundRect">
            <a:avLst>
              <a:gd name="adj" fmla="val 14002"/>
            </a:avLst>
          </a:prstGeom>
          <a:solidFill>
            <a:srgbClr val="002aa5"/>
          </a:solidFill>
          <a:ln w="22860">
            <a:solidFill>
              <a:srgbClr val="0003e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98" name="Text 2"/>
          <p:cNvSpPr/>
          <p:nvPr/>
        </p:nvSpPr>
        <p:spPr>
          <a:xfrm>
            <a:off x="1179360" y="4054320"/>
            <a:ext cx="2207880" cy="27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149"/>
              </a:lnSpc>
              <a:tabLst>
                <a:tab algn="l" pos="0"/>
              </a:tabLst>
            </a:pPr>
            <a:r>
              <a:rPr b="0" lang="en-US" sz="1700" spc="-1" strike="noStrike">
                <a:solidFill>
                  <a:srgbClr val="ff8d5d"/>
                </a:solidFill>
                <a:latin typeface="Nunito Semi Bold"/>
                <a:ea typeface="Nunito Semi Bold"/>
              </a:rPr>
              <a:t>PRINCÍPIO</a:t>
            </a:r>
            <a:endParaRPr b="0" lang="pt-BR" sz="1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9" name="Text 3"/>
          <p:cNvSpPr/>
          <p:nvPr/>
        </p:nvSpPr>
        <p:spPr>
          <a:xfrm>
            <a:off x="1179360" y="4443120"/>
            <a:ext cx="3684240" cy="90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350"/>
              </a:lnSpc>
              <a:tabLst>
                <a:tab algn="l" pos="0"/>
              </a:tabLst>
            </a:pPr>
            <a:r>
              <a:rPr b="0" lang="en-US" sz="1450" spc="-1" strike="noStrike">
                <a:solidFill>
                  <a:srgbClr val="ffffff"/>
                </a:solidFill>
                <a:latin typeface="PT Sans"/>
                <a:ea typeface="PT Sans"/>
              </a:rPr>
              <a:t>Ajudar pessoas na obtenção da saúde bucal, com prevenção e tratamento de problemas bucais em todas as áreas de especializações</a:t>
            </a:r>
            <a:endParaRPr b="0" lang="pt-BR" sz="14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0" name="Shape 4"/>
          <p:cNvSpPr/>
          <p:nvPr/>
        </p:nvSpPr>
        <p:spPr>
          <a:xfrm>
            <a:off x="5262120" y="3844080"/>
            <a:ext cx="4105080" cy="2010600"/>
          </a:xfrm>
          <a:prstGeom prst="roundRect">
            <a:avLst>
              <a:gd name="adj" fmla="val 14002"/>
            </a:avLst>
          </a:prstGeom>
          <a:solidFill>
            <a:srgbClr val="002aa5"/>
          </a:solidFill>
          <a:ln w="22860">
            <a:solidFill>
              <a:srgbClr val="0003e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01" name="Text 5"/>
          <p:cNvSpPr/>
          <p:nvPr/>
        </p:nvSpPr>
        <p:spPr>
          <a:xfrm>
            <a:off x="5472720" y="4054320"/>
            <a:ext cx="2207880" cy="27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149"/>
              </a:lnSpc>
              <a:tabLst>
                <a:tab algn="l" pos="0"/>
              </a:tabLst>
            </a:pPr>
            <a:r>
              <a:rPr b="0" lang="en-US" sz="1700" spc="-1" strike="noStrike">
                <a:solidFill>
                  <a:srgbClr val="ff8d5d"/>
                </a:solidFill>
                <a:latin typeface="Nunito Semi Bold"/>
                <a:ea typeface="Nunito Semi Bold"/>
              </a:rPr>
              <a:t>MISSÃO: O SERVIR !</a:t>
            </a:r>
            <a:endParaRPr b="0" lang="pt-BR" sz="1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2" name="Text 6"/>
          <p:cNvSpPr/>
          <p:nvPr/>
        </p:nvSpPr>
        <p:spPr>
          <a:xfrm>
            <a:off x="5472720" y="4443120"/>
            <a:ext cx="3684240" cy="90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350"/>
              </a:lnSpc>
              <a:tabLst>
                <a:tab algn="l" pos="0"/>
              </a:tabLst>
            </a:pPr>
            <a:r>
              <a:rPr b="0" lang="en-US" sz="1450" spc="-1" strike="noStrike">
                <a:solidFill>
                  <a:srgbClr val="ffffff"/>
                </a:solidFill>
                <a:latin typeface="PT Sans"/>
                <a:ea typeface="PT Sans"/>
              </a:rPr>
              <a:t>Servir aos seus Clientes/Associados internos e externos, sempre buscando a excelência na Administração e Agenciamento de Benefícios.</a:t>
            </a:r>
            <a:endParaRPr b="0" lang="pt-BR" sz="14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3" name="Shape 7"/>
          <p:cNvSpPr/>
          <p:nvPr/>
        </p:nvSpPr>
        <p:spPr>
          <a:xfrm>
            <a:off x="9555840" y="3844080"/>
            <a:ext cx="4105080" cy="2010600"/>
          </a:xfrm>
          <a:prstGeom prst="roundRect">
            <a:avLst>
              <a:gd name="adj" fmla="val 14002"/>
            </a:avLst>
          </a:prstGeom>
          <a:solidFill>
            <a:srgbClr val="002aa5"/>
          </a:solidFill>
          <a:ln w="22860">
            <a:solidFill>
              <a:srgbClr val="0003e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04" name="Text 8"/>
          <p:cNvSpPr/>
          <p:nvPr/>
        </p:nvSpPr>
        <p:spPr>
          <a:xfrm>
            <a:off x="9766080" y="4054320"/>
            <a:ext cx="2207880" cy="27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149"/>
              </a:lnSpc>
              <a:tabLst>
                <a:tab algn="l" pos="0"/>
              </a:tabLst>
            </a:pPr>
            <a:r>
              <a:rPr b="0" lang="en-US" sz="1700" spc="-1" strike="noStrike">
                <a:solidFill>
                  <a:srgbClr val="ff8d5d"/>
                </a:solidFill>
                <a:latin typeface="Nunito Semi Bold"/>
                <a:ea typeface="Nunito Semi Bold"/>
              </a:rPr>
              <a:t>VISÃO</a:t>
            </a:r>
            <a:endParaRPr b="0" lang="pt-BR" sz="1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5" name="Text 9"/>
          <p:cNvSpPr/>
          <p:nvPr/>
        </p:nvSpPr>
        <p:spPr>
          <a:xfrm>
            <a:off x="9766080" y="4443120"/>
            <a:ext cx="3684240" cy="120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350"/>
              </a:lnSpc>
              <a:tabLst>
                <a:tab algn="l" pos="0"/>
              </a:tabLst>
            </a:pPr>
            <a:r>
              <a:rPr b="0" lang="en-US" sz="1450" spc="-1" strike="noStrike">
                <a:solidFill>
                  <a:srgbClr val="ffffff"/>
                </a:solidFill>
                <a:latin typeface="PT Sans"/>
                <a:ea typeface="PT Sans"/>
              </a:rPr>
              <a:t>Está presente em todos os estados do Brasil com nossos Produtos e Serviços; nos colocando à sociedade como opção de melhorar a qualidade de vida.</a:t>
            </a:r>
            <a:endParaRPr b="0" lang="pt-BR" sz="14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6" name="Shape 10"/>
          <p:cNvSpPr/>
          <p:nvPr/>
        </p:nvSpPr>
        <p:spPr>
          <a:xfrm>
            <a:off x="968760" y="6042600"/>
            <a:ext cx="12692160" cy="1522440"/>
          </a:xfrm>
          <a:prstGeom prst="roundRect">
            <a:avLst>
              <a:gd name="adj" fmla="val 18489"/>
            </a:avLst>
          </a:prstGeom>
          <a:solidFill>
            <a:srgbClr val="002aa5"/>
          </a:solidFill>
          <a:ln w="22860">
            <a:solidFill>
              <a:srgbClr val="000e5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07" name="Text 11"/>
          <p:cNvSpPr/>
          <p:nvPr/>
        </p:nvSpPr>
        <p:spPr>
          <a:xfrm>
            <a:off x="1179360" y="6253200"/>
            <a:ext cx="2207880" cy="27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149"/>
              </a:lnSpc>
              <a:tabLst>
                <a:tab algn="l" pos="0"/>
              </a:tabLst>
            </a:pPr>
            <a:r>
              <a:rPr b="0" lang="en-US" sz="1700" spc="-1" strike="noStrike">
                <a:solidFill>
                  <a:srgbClr val="ff8d5d"/>
                </a:solidFill>
                <a:latin typeface="Nunito Semi Bold"/>
                <a:ea typeface="Nunito Semi Bold"/>
              </a:rPr>
              <a:t>VALORES</a:t>
            </a:r>
            <a:endParaRPr b="0" lang="pt-BR" sz="1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Text 12"/>
          <p:cNvSpPr/>
          <p:nvPr/>
        </p:nvSpPr>
        <p:spPr>
          <a:xfrm>
            <a:off x="1179360" y="6642000"/>
            <a:ext cx="12271320" cy="2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350"/>
              </a:lnSpc>
              <a:tabLst>
                <a:tab algn="l" pos="0"/>
              </a:tabLst>
            </a:pPr>
            <a:r>
              <a:rPr b="1" lang="en-US" sz="1450" spc="-1" strike="noStrike">
                <a:solidFill>
                  <a:srgbClr val="ffffff"/>
                </a:solidFill>
                <a:latin typeface="PT Sans"/>
                <a:ea typeface="PT Sans"/>
              </a:rPr>
              <a:t>- </a:t>
            </a:r>
            <a:r>
              <a:rPr b="0" lang="en-US" sz="1450" spc="-1" strike="noStrike">
                <a:solidFill>
                  <a:srgbClr val="ffffff"/>
                </a:solidFill>
                <a:latin typeface="PT Sans"/>
                <a:ea typeface="PT Sans"/>
              </a:rPr>
              <a:t>O Bem Servir;</a:t>
            </a:r>
            <a:endParaRPr b="0" lang="pt-BR" sz="14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9" name="Text 13"/>
          <p:cNvSpPr/>
          <p:nvPr/>
        </p:nvSpPr>
        <p:spPr>
          <a:xfrm>
            <a:off x="1179360" y="7054920"/>
            <a:ext cx="12271320" cy="2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350"/>
              </a:lnSpc>
              <a:tabLst>
                <a:tab algn="l" pos="0"/>
              </a:tabLst>
            </a:pPr>
            <a:r>
              <a:rPr b="0" lang="en-US" sz="1450" spc="-1" strike="noStrike">
                <a:solidFill>
                  <a:srgbClr val="ffffff"/>
                </a:solidFill>
                <a:latin typeface="PT Sans"/>
                <a:ea typeface="PT Sans"/>
              </a:rPr>
              <a:t>- Servir com Inovação; Servir com Integridade; Servir com Comprometimento; Servir com Responsabilidade; Servir com Paixão Insistentemente Renovada.</a:t>
            </a:r>
            <a:endParaRPr b="0" lang="pt-BR" sz="145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14629680" cy="3076920"/>
          </a:xfrm>
          <a:prstGeom prst="rect">
            <a:avLst/>
          </a:prstGeom>
          <a:ln w="0">
            <a:noFill/>
          </a:ln>
        </p:spPr>
      </p:pic>
      <p:sp>
        <p:nvSpPr>
          <p:cNvPr id="411" name="Text 0"/>
          <p:cNvSpPr/>
          <p:nvPr/>
        </p:nvSpPr>
        <p:spPr>
          <a:xfrm>
            <a:off x="968760" y="3754440"/>
            <a:ext cx="5792400" cy="72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5700"/>
              </a:lnSpc>
              <a:tabLst>
                <a:tab algn="l" pos="0"/>
              </a:tabLst>
            </a:pPr>
            <a:r>
              <a:rPr b="0" lang="en-US" sz="4550" spc="-1" strike="noStrike">
                <a:solidFill>
                  <a:srgbClr val="ed7900"/>
                </a:solidFill>
                <a:latin typeface="Nunito Semi Bold"/>
                <a:ea typeface="Nunito Semi Bold"/>
              </a:rPr>
              <a:t>Luck Card Dental</a:t>
            </a:r>
            <a:endParaRPr b="0" lang="pt-BR" sz="45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2" name="Text 1"/>
          <p:cNvSpPr/>
          <p:nvPr/>
        </p:nvSpPr>
        <p:spPr>
          <a:xfrm>
            <a:off x="968760" y="4847760"/>
            <a:ext cx="12692160" cy="49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3849"/>
              </a:lnSpc>
              <a:tabLst>
                <a:tab algn="l" pos="0"/>
              </a:tabLst>
            </a:pPr>
            <a:r>
              <a:rPr b="0" lang="en-US" sz="2400" spc="-1" strike="noStrike">
                <a:solidFill>
                  <a:srgbClr val="ffffff"/>
                </a:solidFill>
                <a:latin typeface="PT Sans"/>
                <a:ea typeface="PT Sans"/>
              </a:rPr>
              <a:t>O Cartão de Descontos Mais Social do Brasil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3" name="Shape 2"/>
          <p:cNvSpPr/>
          <p:nvPr/>
        </p:nvSpPr>
        <p:spPr>
          <a:xfrm>
            <a:off x="968760" y="5894280"/>
            <a:ext cx="553320" cy="553320"/>
          </a:xfrm>
          <a:prstGeom prst="roundRect">
            <a:avLst>
              <a:gd name="adj" fmla="val 66676"/>
            </a:avLst>
          </a:prstGeom>
          <a:solidFill>
            <a:srgbClr val="002aa5"/>
          </a:solidFill>
          <a:ln w="30480">
            <a:solidFill>
              <a:srgbClr val="ffa44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14" name="Text 3"/>
          <p:cNvSpPr/>
          <p:nvPr/>
        </p:nvSpPr>
        <p:spPr>
          <a:xfrm>
            <a:off x="1141200" y="5997240"/>
            <a:ext cx="207720" cy="3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>
              <a:lnSpc>
                <a:spcPts val="2701"/>
              </a:lnSpc>
              <a:tabLst>
                <a:tab algn="l" pos="0"/>
              </a:tabLst>
            </a:pPr>
            <a:r>
              <a:rPr b="0" lang="en-US" sz="27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1</a:t>
            </a: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5" name="Text 4"/>
          <p:cNvSpPr/>
          <p:nvPr/>
        </p:nvSpPr>
        <p:spPr>
          <a:xfrm>
            <a:off x="1768680" y="5894280"/>
            <a:ext cx="5422680" cy="72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849"/>
              </a:lnSpc>
              <a:tabLst>
                <a:tab algn="l" pos="0"/>
              </a:tabLst>
            </a:pPr>
            <a:r>
              <a:rPr b="0" lang="en-US" sz="225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Junte-se a nós na ACSS Seguros e Serviços</a:t>
            </a:r>
            <a:endParaRPr b="0" lang="pt-BR" sz="2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6" name="Text 5"/>
          <p:cNvSpPr/>
          <p:nvPr/>
        </p:nvSpPr>
        <p:spPr>
          <a:xfrm>
            <a:off x="1768680" y="6765840"/>
            <a:ext cx="5422680" cy="78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3101"/>
              </a:lnSpc>
              <a:tabLst>
                <a:tab algn="l" pos="0"/>
              </a:tabLst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Torne-se um Agente de Negócio Associado e faça parte de uma equipe dedicada a transformar vidas.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7" name="Shape 6"/>
          <p:cNvSpPr/>
          <p:nvPr/>
        </p:nvSpPr>
        <p:spPr>
          <a:xfrm>
            <a:off x="7438320" y="5894280"/>
            <a:ext cx="553320" cy="553320"/>
          </a:xfrm>
          <a:prstGeom prst="roundRect">
            <a:avLst>
              <a:gd name="adj" fmla="val 66676"/>
            </a:avLst>
          </a:prstGeom>
          <a:solidFill>
            <a:srgbClr val="002aa5"/>
          </a:solidFill>
          <a:ln w="30480">
            <a:solidFill>
              <a:srgbClr val="ffa44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18" name="Text 7"/>
          <p:cNvSpPr/>
          <p:nvPr/>
        </p:nvSpPr>
        <p:spPr>
          <a:xfrm>
            <a:off x="7610760" y="5997240"/>
            <a:ext cx="207720" cy="3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>
              <a:lnSpc>
                <a:spcPts val="2701"/>
              </a:lnSpc>
              <a:tabLst>
                <a:tab algn="l" pos="0"/>
              </a:tabLst>
            </a:pPr>
            <a:r>
              <a:rPr b="0" lang="en-US" sz="27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2</a:t>
            </a: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9" name="Text 8"/>
          <p:cNvSpPr/>
          <p:nvPr/>
        </p:nvSpPr>
        <p:spPr>
          <a:xfrm>
            <a:off x="8238240" y="5894280"/>
            <a:ext cx="5422680" cy="72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849"/>
              </a:lnSpc>
              <a:tabLst>
                <a:tab algn="l" pos="0"/>
              </a:tabLst>
            </a:pPr>
            <a:r>
              <a:rPr b="0" lang="en-US" sz="225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Transforme Vidas Através da Saúde Bucal</a:t>
            </a:r>
            <a:endParaRPr b="0" lang="pt-BR" sz="2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0" name="Text 9"/>
          <p:cNvSpPr/>
          <p:nvPr/>
        </p:nvSpPr>
        <p:spPr>
          <a:xfrm>
            <a:off x="8238240" y="6765840"/>
            <a:ext cx="5422680" cy="78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3101"/>
              </a:lnSpc>
              <a:tabLst>
                <a:tab algn="l" pos="0"/>
              </a:tabLst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Dê acesso a serviços odontológicos de qualidade e melhore a saúde bucal da sua comunidade.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Text 0"/>
          <p:cNvSpPr/>
          <p:nvPr/>
        </p:nvSpPr>
        <p:spPr>
          <a:xfrm>
            <a:off x="968760" y="2434680"/>
            <a:ext cx="6919920" cy="72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5700"/>
              </a:lnSpc>
              <a:tabLst>
                <a:tab algn="l" pos="0"/>
              </a:tabLst>
            </a:pPr>
            <a:r>
              <a:rPr b="0" lang="en-US" sz="4550" spc="-1" strike="noStrike">
                <a:solidFill>
                  <a:srgbClr val="ed7900"/>
                </a:solidFill>
                <a:latin typeface="Nunito Semi Bold"/>
                <a:ea typeface="Nunito Semi Bold"/>
              </a:rPr>
              <a:t>Oportunidade de Mercado</a:t>
            </a:r>
            <a:endParaRPr b="0" lang="pt-BR" sz="45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2" name="Text 1"/>
          <p:cNvSpPr/>
          <p:nvPr/>
        </p:nvSpPr>
        <p:spPr>
          <a:xfrm>
            <a:off x="968760" y="3777840"/>
            <a:ext cx="2903760" cy="36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849"/>
              </a:lnSpc>
              <a:tabLst>
                <a:tab algn="l" pos="0"/>
              </a:tabLst>
            </a:pPr>
            <a:r>
              <a:rPr b="0" lang="en-US" sz="2250" spc="-1" strike="noStrike">
                <a:solidFill>
                  <a:srgbClr val="ff8d5d"/>
                </a:solidFill>
                <a:latin typeface="Nunito Semi Bold"/>
                <a:ea typeface="Nunito Semi Bold"/>
              </a:rPr>
              <a:t>Produto Inovador</a:t>
            </a:r>
            <a:endParaRPr b="0" lang="pt-BR" sz="2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3" name="Text 2"/>
          <p:cNvSpPr/>
          <p:nvPr/>
        </p:nvSpPr>
        <p:spPr>
          <a:xfrm>
            <a:off x="968760" y="4387680"/>
            <a:ext cx="6044400" cy="78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3101"/>
              </a:lnSpc>
              <a:tabLst>
                <a:tab algn="l" pos="0"/>
              </a:tabLst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O LUCK CARD DENTAL oferece uma solução única no mercado, com benefícios exclusivos para os clientes.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4" name="Text 3"/>
          <p:cNvSpPr/>
          <p:nvPr/>
        </p:nvSpPr>
        <p:spPr>
          <a:xfrm>
            <a:off x="7623720" y="3777840"/>
            <a:ext cx="2903760" cy="36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849"/>
              </a:lnSpc>
              <a:tabLst>
                <a:tab algn="l" pos="0"/>
              </a:tabLst>
            </a:pPr>
            <a:r>
              <a:rPr b="0" lang="en-US" sz="2250" spc="-1" strike="noStrike">
                <a:solidFill>
                  <a:srgbClr val="ff8d5d"/>
                </a:solidFill>
                <a:latin typeface="Nunito Semi Bold"/>
                <a:ea typeface="Nunito Semi Bold"/>
              </a:rPr>
              <a:t>Alta Demanda</a:t>
            </a:r>
            <a:endParaRPr b="0" lang="pt-BR" sz="2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5" name="Text 4"/>
          <p:cNvSpPr/>
          <p:nvPr/>
        </p:nvSpPr>
        <p:spPr>
          <a:xfrm>
            <a:off x="7623720" y="4387680"/>
            <a:ext cx="6044400" cy="118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3101"/>
              </a:lnSpc>
              <a:tabLst>
                <a:tab algn="l" pos="0"/>
              </a:tabLst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A saúde bucal é uma preocupação crescente, e o LUCK CARD DENTAL atende a essa demanda com soluções acessíveis.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Image 0" descr="preencoded.png"/>
          <p:cNvPicPr/>
          <p:nvPr/>
        </p:nvPicPr>
        <p:blipFill>
          <a:blip r:embed="rId1"/>
          <a:stretch/>
        </p:blipFill>
        <p:spPr>
          <a:xfrm>
            <a:off x="9144000" y="0"/>
            <a:ext cx="5485680" cy="8228880"/>
          </a:xfrm>
          <a:prstGeom prst="rect">
            <a:avLst/>
          </a:prstGeom>
          <a:ln w="0">
            <a:noFill/>
          </a:ln>
        </p:spPr>
      </p:pic>
      <p:sp>
        <p:nvSpPr>
          <p:cNvPr id="427" name="Text 0"/>
          <p:cNvSpPr/>
          <p:nvPr/>
        </p:nvSpPr>
        <p:spPr>
          <a:xfrm>
            <a:off x="687240" y="845640"/>
            <a:ext cx="7544160" cy="57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4501"/>
              </a:lnSpc>
              <a:tabLst>
                <a:tab algn="l" pos="0"/>
              </a:tabLst>
            </a:pPr>
            <a:r>
              <a:rPr b="0" lang="en-US" sz="3600" spc="-1" strike="noStrike">
                <a:solidFill>
                  <a:srgbClr val="ed7900"/>
                </a:solidFill>
                <a:latin typeface="Nunito Semi Bold"/>
                <a:ea typeface="Nunito Semi Bold"/>
              </a:rPr>
              <a:t>Benefícios Exclusivos Para o Cliente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8" name="Shape 1"/>
          <p:cNvSpPr/>
          <p:nvPr/>
        </p:nvSpPr>
        <p:spPr>
          <a:xfrm>
            <a:off x="687240" y="1717560"/>
            <a:ext cx="7769160" cy="5665320"/>
          </a:xfrm>
          <a:prstGeom prst="roundRect">
            <a:avLst>
              <a:gd name="adj" fmla="val 5197"/>
            </a:avLst>
          </a:prstGeom>
          <a:noFill/>
          <a:ln w="7620">
            <a:solidFill>
              <a:srgbClr val="ffffff">
                <a:alpha val="2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29" name="Shape 2"/>
          <p:cNvSpPr/>
          <p:nvPr/>
        </p:nvSpPr>
        <p:spPr>
          <a:xfrm>
            <a:off x="694800" y="1725120"/>
            <a:ext cx="7753680" cy="878040"/>
          </a:xfrm>
          <a:prstGeom prst="rect">
            <a:avLst/>
          </a:prstGeom>
          <a:solidFill>
            <a:srgbClr val="ffffff">
              <a:alpha val="4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30" name="Text 3"/>
          <p:cNvSpPr/>
          <p:nvPr/>
        </p:nvSpPr>
        <p:spPr>
          <a:xfrm>
            <a:off x="891000" y="1850760"/>
            <a:ext cx="3480480" cy="31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449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fffff"/>
                </a:solidFill>
                <a:latin typeface="PT Sans"/>
                <a:ea typeface="PT Sans"/>
              </a:rPr>
              <a:t>Descontos em Odontologia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1" name="Text 4"/>
          <p:cNvSpPr/>
          <p:nvPr/>
        </p:nvSpPr>
        <p:spPr>
          <a:xfrm>
            <a:off x="4772160" y="1850760"/>
            <a:ext cx="3480480" cy="62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449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fffff"/>
                </a:solidFill>
                <a:latin typeface="PT Sans"/>
                <a:ea typeface="PT Sans"/>
              </a:rPr>
              <a:t>Até 70% de desconto em serviços odontológicos.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2" name="Shape 5"/>
          <p:cNvSpPr/>
          <p:nvPr/>
        </p:nvSpPr>
        <p:spPr>
          <a:xfrm>
            <a:off x="694800" y="2604240"/>
            <a:ext cx="7753680" cy="1192320"/>
          </a:xfrm>
          <a:prstGeom prst="rect">
            <a:avLst/>
          </a:prstGeom>
          <a:solidFill>
            <a:srgbClr val="000000">
              <a:alpha val="4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33" name="Text 6"/>
          <p:cNvSpPr/>
          <p:nvPr/>
        </p:nvSpPr>
        <p:spPr>
          <a:xfrm>
            <a:off x="891000" y="2729520"/>
            <a:ext cx="3480480" cy="62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449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fffff"/>
                </a:solidFill>
                <a:latin typeface="PT Sans"/>
                <a:ea typeface="PT Sans"/>
              </a:rPr>
              <a:t>Financiamento pré-aprovado para Tratamentos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4" name="Text 7"/>
          <p:cNvSpPr/>
          <p:nvPr/>
        </p:nvSpPr>
        <p:spPr>
          <a:xfrm>
            <a:off x="4772160" y="2729520"/>
            <a:ext cx="3480480" cy="94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449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fffff"/>
                </a:solidFill>
                <a:latin typeface="PT Sans"/>
                <a:ea typeface="PT Sans"/>
              </a:rPr>
              <a:t>Opções acessíveis para tratamentos complexos, facilitando o acesso à saúde bucal.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5" name="Shape 8"/>
          <p:cNvSpPr/>
          <p:nvPr/>
        </p:nvSpPr>
        <p:spPr>
          <a:xfrm>
            <a:off x="694800" y="3797280"/>
            <a:ext cx="7753680" cy="1192320"/>
          </a:xfrm>
          <a:prstGeom prst="rect">
            <a:avLst/>
          </a:prstGeom>
          <a:solidFill>
            <a:srgbClr val="ffffff">
              <a:alpha val="4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36" name="Text 9"/>
          <p:cNvSpPr/>
          <p:nvPr/>
        </p:nvSpPr>
        <p:spPr>
          <a:xfrm>
            <a:off x="891000" y="3922560"/>
            <a:ext cx="3480480" cy="31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449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fffff"/>
                </a:solidFill>
                <a:latin typeface="PT Sans"/>
                <a:ea typeface="PT Sans"/>
              </a:rPr>
              <a:t>Urgências Odontológicas 24 horas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7" name="Text 10"/>
          <p:cNvSpPr/>
          <p:nvPr/>
        </p:nvSpPr>
        <p:spPr>
          <a:xfrm>
            <a:off x="4772160" y="3922560"/>
            <a:ext cx="3480480" cy="94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449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fffff"/>
                </a:solidFill>
                <a:latin typeface="PT Sans"/>
                <a:ea typeface="PT Sans"/>
              </a:rPr>
              <a:t>Atendimento rápido e eficiente em casos de urgência, garantindo tranquilidade aos clientes.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8" name="Shape 11"/>
          <p:cNvSpPr/>
          <p:nvPr/>
        </p:nvSpPr>
        <p:spPr>
          <a:xfrm>
            <a:off x="694800" y="4990320"/>
            <a:ext cx="7753680" cy="1192320"/>
          </a:xfrm>
          <a:prstGeom prst="rect">
            <a:avLst/>
          </a:prstGeom>
          <a:solidFill>
            <a:srgbClr val="000000">
              <a:alpha val="4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39" name="Text 12"/>
          <p:cNvSpPr/>
          <p:nvPr/>
        </p:nvSpPr>
        <p:spPr>
          <a:xfrm>
            <a:off x="891000" y="5115600"/>
            <a:ext cx="3480480" cy="31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449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fffff"/>
                </a:solidFill>
                <a:latin typeface="PT Sans"/>
                <a:ea typeface="PT Sans"/>
              </a:rPr>
              <a:t>Assistência ou Auxílio Funeral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0" name="Text 13"/>
          <p:cNvSpPr/>
          <p:nvPr/>
        </p:nvSpPr>
        <p:spPr>
          <a:xfrm>
            <a:off x="4772160" y="5115600"/>
            <a:ext cx="3480480" cy="94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449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fffff"/>
                </a:solidFill>
                <a:latin typeface="PT Sans"/>
                <a:ea typeface="PT Sans"/>
              </a:rPr>
              <a:t>Apoio emocional e financeiro durante um momento difícil, aliviando os encargos e preocupações dos familiares enlutados.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1" name="Shape 14"/>
          <p:cNvSpPr/>
          <p:nvPr/>
        </p:nvSpPr>
        <p:spPr>
          <a:xfrm>
            <a:off x="694800" y="6183000"/>
            <a:ext cx="7753680" cy="1192320"/>
          </a:xfrm>
          <a:prstGeom prst="rect">
            <a:avLst/>
          </a:prstGeom>
          <a:solidFill>
            <a:srgbClr val="ffffff">
              <a:alpha val="4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42" name="Text 15"/>
          <p:cNvSpPr/>
          <p:nvPr/>
        </p:nvSpPr>
        <p:spPr>
          <a:xfrm>
            <a:off x="891000" y="6308640"/>
            <a:ext cx="3480480" cy="31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449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fffff"/>
                </a:solidFill>
                <a:latin typeface="PT Sans"/>
                <a:ea typeface="PT Sans"/>
              </a:rPr>
              <a:t>Sorteio Mensal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3" name="Text 16"/>
          <p:cNvSpPr/>
          <p:nvPr/>
        </p:nvSpPr>
        <p:spPr>
          <a:xfrm>
            <a:off x="4772160" y="6308640"/>
            <a:ext cx="3480480" cy="94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449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fffff"/>
                </a:solidFill>
                <a:latin typeface="PT Sans"/>
                <a:ea typeface="PT Sans"/>
              </a:rPr>
              <a:t>Prêmios de até R$ 20.000,00, incentivando a participação e fidelização dos clientes.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5485680" cy="8228880"/>
          </a:xfrm>
          <a:prstGeom prst="rect">
            <a:avLst/>
          </a:prstGeom>
          <a:ln w="0">
            <a:noFill/>
          </a:ln>
        </p:spPr>
      </p:pic>
      <p:sp>
        <p:nvSpPr>
          <p:cNvPr id="445" name="Text 0"/>
          <p:cNvSpPr/>
          <p:nvPr/>
        </p:nvSpPr>
        <p:spPr>
          <a:xfrm>
            <a:off x="6350400" y="1484280"/>
            <a:ext cx="5808240" cy="72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5700"/>
              </a:lnSpc>
              <a:tabLst>
                <a:tab algn="l" pos="0"/>
              </a:tabLst>
            </a:pPr>
            <a:r>
              <a:rPr b="0" lang="en-US" sz="4550" spc="-1" strike="noStrike">
                <a:solidFill>
                  <a:srgbClr val="ed7900"/>
                </a:solidFill>
                <a:latin typeface="Nunito Semi Bold"/>
                <a:ea typeface="Nunito Semi Bold"/>
              </a:rPr>
              <a:t>Receita Recorrente</a:t>
            </a:r>
            <a:endParaRPr b="0" lang="pt-BR" sz="455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46" name="Image 1" descr="preencoded.png"/>
          <p:cNvPicPr/>
          <p:nvPr/>
        </p:nvPicPr>
        <p:blipFill>
          <a:blip r:embed="rId2"/>
          <a:stretch/>
        </p:blipFill>
        <p:spPr>
          <a:xfrm>
            <a:off x="6350400" y="2580480"/>
            <a:ext cx="1233720" cy="2189160"/>
          </a:xfrm>
          <a:prstGeom prst="rect">
            <a:avLst/>
          </a:prstGeom>
          <a:ln w="0">
            <a:noFill/>
          </a:ln>
        </p:spPr>
      </p:pic>
      <p:sp>
        <p:nvSpPr>
          <p:cNvPr id="447" name="Text 1"/>
          <p:cNvSpPr/>
          <p:nvPr/>
        </p:nvSpPr>
        <p:spPr>
          <a:xfrm>
            <a:off x="7955280" y="2827080"/>
            <a:ext cx="2903760" cy="36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849"/>
              </a:lnSpc>
              <a:tabLst>
                <a:tab algn="l" pos="0"/>
              </a:tabLst>
            </a:pPr>
            <a:r>
              <a:rPr b="0" lang="en-US" sz="225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Comissões Contínuas</a:t>
            </a:r>
            <a:endParaRPr b="0" lang="pt-BR" sz="2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8" name="Text 2"/>
          <p:cNvSpPr/>
          <p:nvPr/>
        </p:nvSpPr>
        <p:spPr>
          <a:xfrm>
            <a:off x="7955280" y="3338640"/>
            <a:ext cx="5810400" cy="118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3101"/>
              </a:lnSpc>
              <a:tabLst>
                <a:tab algn="l" pos="0"/>
              </a:tabLst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Cada venda gera comissões recorrentes, proporcionando uma fonte de renda estável e previsível.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49" name="Image 2" descr="preencoded.png"/>
          <p:cNvPicPr/>
          <p:nvPr/>
        </p:nvPicPr>
        <p:blipFill>
          <a:blip r:embed="rId3"/>
          <a:stretch/>
        </p:blipFill>
        <p:spPr>
          <a:xfrm>
            <a:off x="6350400" y="4770360"/>
            <a:ext cx="1233720" cy="1974240"/>
          </a:xfrm>
          <a:prstGeom prst="rect">
            <a:avLst/>
          </a:prstGeom>
          <a:ln w="0">
            <a:noFill/>
          </a:ln>
        </p:spPr>
      </p:pic>
      <p:sp>
        <p:nvSpPr>
          <p:cNvPr id="450" name="Text 3"/>
          <p:cNvSpPr/>
          <p:nvPr/>
        </p:nvSpPr>
        <p:spPr>
          <a:xfrm>
            <a:off x="7955280" y="5017320"/>
            <a:ext cx="2903760" cy="36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849"/>
              </a:lnSpc>
              <a:tabLst>
                <a:tab algn="l" pos="0"/>
              </a:tabLst>
            </a:pPr>
            <a:r>
              <a:rPr b="0" lang="en-US" sz="225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Renda Passiva</a:t>
            </a:r>
            <a:endParaRPr b="0" lang="pt-BR" sz="2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1" name="Text 4"/>
          <p:cNvSpPr/>
          <p:nvPr/>
        </p:nvSpPr>
        <p:spPr>
          <a:xfrm>
            <a:off x="7955280" y="5528520"/>
            <a:ext cx="5810400" cy="78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3101"/>
              </a:lnSpc>
              <a:tabLst>
                <a:tab algn="l" pos="0"/>
              </a:tabLst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Construa um negócio lucrativo e desfrute de uma renda passiva com o LUCK CARD DENTAL.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" name="Image 0" descr="preencoded.png"/>
          <p:cNvPicPr/>
          <p:nvPr/>
        </p:nvPicPr>
        <p:blipFill>
          <a:blip r:embed="rId1"/>
          <a:stretch/>
        </p:blipFill>
        <p:spPr>
          <a:xfrm>
            <a:off x="9144000" y="0"/>
            <a:ext cx="5485680" cy="8228880"/>
          </a:xfrm>
          <a:prstGeom prst="rect">
            <a:avLst/>
          </a:prstGeom>
          <a:ln w="0">
            <a:noFill/>
          </a:ln>
        </p:spPr>
      </p:pic>
      <p:sp>
        <p:nvSpPr>
          <p:cNvPr id="453" name="Text 0"/>
          <p:cNvSpPr/>
          <p:nvPr/>
        </p:nvSpPr>
        <p:spPr>
          <a:xfrm>
            <a:off x="864000" y="2061720"/>
            <a:ext cx="5808240" cy="72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5700"/>
              </a:lnSpc>
              <a:tabLst>
                <a:tab algn="l" pos="0"/>
              </a:tabLst>
            </a:pPr>
            <a:r>
              <a:rPr b="0" lang="en-US" sz="4550" spc="-1" strike="noStrike">
                <a:solidFill>
                  <a:srgbClr val="ed7900"/>
                </a:solidFill>
                <a:latin typeface="Nunito Semi Bold"/>
                <a:ea typeface="Nunito Semi Bold"/>
              </a:rPr>
              <a:t>Facilidade de Venda</a:t>
            </a:r>
            <a:endParaRPr b="0" lang="pt-BR" sz="45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4" name="Shape 1"/>
          <p:cNvSpPr/>
          <p:nvPr/>
        </p:nvSpPr>
        <p:spPr>
          <a:xfrm>
            <a:off x="864000" y="3435840"/>
            <a:ext cx="554760" cy="554760"/>
          </a:xfrm>
          <a:prstGeom prst="roundRect">
            <a:avLst>
              <a:gd name="adj" fmla="val 66675"/>
            </a:avLst>
          </a:prstGeom>
          <a:solidFill>
            <a:srgbClr val="002aa5"/>
          </a:solidFill>
          <a:ln w="30480">
            <a:solidFill>
              <a:srgbClr val="ed79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55" name="Text 2"/>
          <p:cNvSpPr/>
          <p:nvPr/>
        </p:nvSpPr>
        <p:spPr>
          <a:xfrm>
            <a:off x="1037160" y="3539160"/>
            <a:ext cx="208440" cy="34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>
              <a:lnSpc>
                <a:spcPts val="2701"/>
              </a:lnSpc>
              <a:tabLst>
                <a:tab algn="l" pos="0"/>
              </a:tabLst>
            </a:pPr>
            <a:r>
              <a:rPr b="0" lang="en-US" sz="27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1</a:t>
            </a: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6" name="Text 3"/>
          <p:cNvSpPr/>
          <p:nvPr/>
        </p:nvSpPr>
        <p:spPr>
          <a:xfrm>
            <a:off x="1666440" y="3435840"/>
            <a:ext cx="3103560" cy="36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849"/>
              </a:lnSpc>
              <a:tabLst>
                <a:tab algn="l" pos="0"/>
              </a:tabLst>
            </a:pPr>
            <a:r>
              <a:rPr b="0" lang="en-US" sz="2250" spc="-1" strike="noStrike">
                <a:solidFill>
                  <a:srgbClr val="ff8d5d"/>
                </a:solidFill>
                <a:latin typeface="Nunito Semi Bold"/>
                <a:ea typeface="Nunito Semi Bold"/>
              </a:rPr>
              <a:t>Ferramentas Exclusivas</a:t>
            </a:r>
            <a:endParaRPr b="0" lang="pt-BR" sz="2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7" name="Text 4"/>
          <p:cNvSpPr/>
          <p:nvPr/>
        </p:nvSpPr>
        <p:spPr>
          <a:xfrm>
            <a:off x="1666440" y="3947040"/>
            <a:ext cx="6612840" cy="78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3101"/>
              </a:lnSpc>
              <a:tabLst>
                <a:tab algn="l" pos="0"/>
              </a:tabLst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Site, Loja Digital, Ferramentas de Marketing e muita Inteligência Artificial.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8" name="Shape 5"/>
          <p:cNvSpPr/>
          <p:nvPr/>
        </p:nvSpPr>
        <p:spPr>
          <a:xfrm>
            <a:off x="864000" y="5261400"/>
            <a:ext cx="554760" cy="554760"/>
          </a:xfrm>
          <a:prstGeom prst="roundRect">
            <a:avLst>
              <a:gd name="adj" fmla="val 66675"/>
            </a:avLst>
          </a:prstGeom>
          <a:solidFill>
            <a:srgbClr val="002aa5"/>
          </a:solidFill>
          <a:ln w="30480">
            <a:solidFill>
              <a:srgbClr val="ed79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59" name="Text 6"/>
          <p:cNvSpPr/>
          <p:nvPr/>
        </p:nvSpPr>
        <p:spPr>
          <a:xfrm>
            <a:off x="1037160" y="5365080"/>
            <a:ext cx="208440" cy="34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>
              <a:lnSpc>
                <a:spcPts val="2701"/>
              </a:lnSpc>
              <a:tabLst>
                <a:tab algn="l" pos="0"/>
              </a:tabLst>
            </a:pPr>
            <a:r>
              <a:rPr b="0" lang="en-US" sz="27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2</a:t>
            </a: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0" name="Text 7"/>
          <p:cNvSpPr/>
          <p:nvPr/>
        </p:nvSpPr>
        <p:spPr>
          <a:xfrm>
            <a:off x="1666440" y="5261400"/>
            <a:ext cx="2903760" cy="36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849"/>
              </a:lnSpc>
              <a:tabLst>
                <a:tab algn="l" pos="0"/>
              </a:tabLst>
            </a:pPr>
            <a:r>
              <a:rPr b="0" lang="en-US" sz="2250" spc="-1" strike="noStrike">
                <a:solidFill>
                  <a:srgbClr val="ff8d5d"/>
                </a:solidFill>
                <a:latin typeface="Nunito Semi Bold"/>
                <a:ea typeface="Nunito Semi Bold"/>
              </a:rPr>
              <a:t>Suporte Completo</a:t>
            </a:r>
            <a:endParaRPr b="0" lang="pt-BR" sz="2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1" name="Text 8"/>
          <p:cNvSpPr/>
          <p:nvPr/>
        </p:nvSpPr>
        <p:spPr>
          <a:xfrm>
            <a:off x="1666440" y="5772600"/>
            <a:ext cx="6612840" cy="39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3101"/>
              </a:lnSpc>
              <a:tabLst>
                <a:tab algn="l" pos="0"/>
              </a:tabLst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Materiais de marketing e treinamento de uso das ferramentas. 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Image 0" descr="preencoded.png"/>
          <p:cNvPicPr/>
          <p:nvPr/>
        </p:nvPicPr>
        <p:blipFill>
          <a:blip r:embed="rId1"/>
          <a:stretch/>
        </p:blipFill>
        <p:spPr>
          <a:xfrm>
            <a:off x="7315200" y="0"/>
            <a:ext cx="7314480" cy="8228880"/>
          </a:xfrm>
          <a:prstGeom prst="rect">
            <a:avLst/>
          </a:prstGeom>
          <a:ln w="0">
            <a:noFill/>
          </a:ln>
        </p:spPr>
      </p:pic>
      <p:sp>
        <p:nvSpPr>
          <p:cNvPr id="463" name="Text 0"/>
          <p:cNvSpPr/>
          <p:nvPr/>
        </p:nvSpPr>
        <p:spPr>
          <a:xfrm>
            <a:off x="864000" y="956880"/>
            <a:ext cx="5586480" cy="72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5700"/>
              </a:lnSpc>
              <a:tabLst>
                <a:tab algn="l" pos="0"/>
              </a:tabLst>
            </a:pPr>
            <a:endParaRPr b="0" lang="en-US" sz="455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464" name="Image 1" descr="preencoded.png"/>
          <p:cNvPicPr/>
          <p:nvPr/>
        </p:nvPicPr>
        <p:blipFill>
          <a:blip r:embed="rId2"/>
          <a:stretch/>
        </p:blipFill>
        <p:spPr>
          <a:xfrm>
            <a:off x="864000" y="2053080"/>
            <a:ext cx="616680" cy="616680"/>
          </a:xfrm>
          <a:prstGeom prst="rect">
            <a:avLst/>
          </a:prstGeom>
          <a:ln w="0">
            <a:noFill/>
          </a:ln>
        </p:spPr>
      </p:pic>
      <p:sp>
        <p:nvSpPr>
          <p:cNvPr id="465" name="Text 1"/>
          <p:cNvSpPr/>
          <p:nvPr/>
        </p:nvSpPr>
        <p:spPr>
          <a:xfrm>
            <a:off x="864000" y="2917440"/>
            <a:ext cx="2903760" cy="36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849"/>
              </a:lnSpc>
              <a:tabLst>
                <a:tab algn="l" pos="0"/>
              </a:tabLst>
            </a:pPr>
            <a:r>
              <a:rPr b="0" lang="en-US" sz="2250" spc="-1" strike="noStrike">
                <a:solidFill>
                  <a:srgbClr val="ff8d5d"/>
                </a:solidFill>
                <a:latin typeface="Nunito Semi Bold"/>
                <a:ea typeface="Nunito Semi Bold"/>
              </a:rPr>
              <a:t>Seja um Pioneiro</a:t>
            </a:r>
            <a:endParaRPr b="0" lang="pt-BR" sz="2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6" name="Text 2"/>
          <p:cNvSpPr/>
          <p:nvPr/>
        </p:nvSpPr>
        <p:spPr>
          <a:xfrm>
            <a:off x="864000" y="3428640"/>
            <a:ext cx="5586480" cy="39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3101"/>
              </a:lnSpc>
              <a:tabLst>
                <a:tab algn="l" pos="0"/>
              </a:tabLst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Faça parte de algo maior, com Luck Card !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7" name="Text 3"/>
          <p:cNvSpPr/>
          <p:nvPr/>
        </p:nvSpPr>
        <p:spPr>
          <a:xfrm>
            <a:off x="864000" y="3971520"/>
            <a:ext cx="5586480" cy="39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3101"/>
              </a:lnSpc>
              <a:tabLst>
                <a:tab algn="l" pos="0"/>
              </a:tabLst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 </a:t>
            </a:r>
            <a:r>
              <a:rPr b="1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O Cartão de Descontos Mais Social do Brasil 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68" name="Image 2" descr="preencoded.png"/>
          <p:cNvPicPr/>
          <p:nvPr/>
        </p:nvPicPr>
        <p:blipFill>
          <a:blip r:embed="rId3"/>
          <a:stretch/>
        </p:blipFill>
        <p:spPr>
          <a:xfrm>
            <a:off x="864000" y="5107320"/>
            <a:ext cx="616680" cy="616680"/>
          </a:xfrm>
          <a:prstGeom prst="rect">
            <a:avLst/>
          </a:prstGeom>
          <a:ln w="0">
            <a:noFill/>
          </a:ln>
        </p:spPr>
      </p:pic>
      <p:sp>
        <p:nvSpPr>
          <p:cNvPr id="469" name="Text 4"/>
          <p:cNvSpPr/>
          <p:nvPr/>
        </p:nvSpPr>
        <p:spPr>
          <a:xfrm>
            <a:off x="864000" y="5971320"/>
            <a:ext cx="2903760" cy="36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849"/>
              </a:lnSpc>
              <a:tabLst>
                <a:tab algn="l" pos="0"/>
              </a:tabLst>
            </a:pPr>
            <a:r>
              <a:rPr b="0" lang="en-US" sz="2250" spc="-1" strike="noStrike">
                <a:solidFill>
                  <a:srgbClr val="ff8d5d"/>
                </a:solidFill>
                <a:latin typeface="Nunito Semi Bold"/>
                <a:ea typeface="Nunito Semi Bold"/>
              </a:rPr>
              <a:t>Parceria de Sucesso</a:t>
            </a:r>
            <a:endParaRPr b="0" lang="pt-BR" sz="2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0" name="Text 5"/>
          <p:cNvSpPr/>
          <p:nvPr/>
        </p:nvSpPr>
        <p:spPr>
          <a:xfrm>
            <a:off x="864000" y="6482520"/>
            <a:ext cx="5586480" cy="78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3101"/>
              </a:lnSpc>
              <a:tabLst>
                <a:tab algn="l" pos="0"/>
              </a:tabLst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Participe de uma parceria que valoriza o crescimento mútuo e oferece oportunidades de sucesso.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Application>LibreOffice/7.5.2.2$MacOSX_AARCH64 LibreOffice_project/53bb9681a964705cf672590721dbc85eb4d0c3a2</Application>
  <AppVersion>15.0000</AppVersion>
  <Words>0</Words>
  <Paragraphs>0</Paragraphs>
  <Company>PptxGenJS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2024-10-08T17:15:18Z</dcterms:created>
  <dc:creator>PptxGenJS</dc:creator>
  <dc:description/>
  <dc:language>pt-BR</dc:language>
  <cp:lastModifiedBy/>
  <dcterms:modified xsi:type="dcterms:W3CDTF">2024-10-08T13:35:52Z</dcterms:modified>
  <cp:revision>3</cp:revision>
  <dc:subject>PptxGenJS Presentation</dc:subject>
  <dc:title>PptxGenJS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9</vt:i4>
  </property>
  <property fmtid="{D5CDD505-2E9C-101B-9397-08002B2CF9AE}" pid="3" name="PresentationFormat">
    <vt:lpwstr>On-screen Show (16:9)</vt:lpwstr>
  </property>
  <property fmtid="{D5CDD505-2E9C-101B-9397-08002B2CF9AE}" pid="4" name="Slides">
    <vt:i4>9</vt:i4>
  </property>
</Properties>
</file>