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2.png" ContentType="image/png"/>
  <Override PartName="/ppt/media/image12.png" ContentType="image/png"/>
  <Override PartName="/ppt/media/image10.png" ContentType="image/png"/>
  <Override PartName="/ppt/media/image13.png" ContentType="image/png"/>
  <Override PartName="/ppt/media/image3.png" ContentType="image/png"/>
  <Override PartName="/ppt/media/image11.png" ContentType="image/png"/>
  <Override PartName="/ppt/media/image1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7227A37-E512-416F-BEB0-D077FEBFA669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A585201-294B-4E99-9879-E3A8CB22820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A3E57C-3493-46AD-94BC-59AA3F97DAB2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5F5110-01C5-4420-81D7-88D60D1ED90C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888407-E35F-4789-9E03-6290B94F20E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8745C7-4123-4708-A9D1-0DDB486E8FB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DAC32D-34B3-461A-98CC-C99126BFD44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EF4F8D-183D-4341-908A-25F3058C8676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42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43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83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84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2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25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16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166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0" descr="preencoded.png"/>
          <p:cNvPicPr/>
          <p:nvPr/>
        </p:nvPicPr>
        <p:blipFill>
          <a:blip r:embed="rId2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20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07" name="Image 1" descr="preencoded.png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hyperlink" Target="https://luckcard.com.br" TargetMode="External"/><Relationship Id="rId4" Type="http://schemas.openxmlformats.org/officeDocument/2006/relationships/image" Target="../media/image12.png"/><Relationship Id="rId5" Type="http://schemas.openxmlformats.org/officeDocument/2006/relationships/hyperlink" Target="mailto:comercial@luckcard.com.br" TargetMode="External"/><Relationship Id="rId6" Type="http://schemas.openxmlformats.org/officeDocument/2006/relationships/image" Target="../media/image13.png"/><Relationship Id="rId7" Type="http://schemas.openxmlformats.org/officeDocument/2006/relationships/hyperlink" Target="tel:11989071757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253" name="Text 0"/>
          <p:cNvSpPr/>
          <p:nvPr/>
        </p:nvSpPr>
        <p:spPr>
          <a:xfrm>
            <a:off x="864000" y="2037960"/>
            <a:ext cx="741528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7849"/>
              </a:lnSpc>
              <a:tabLst>
                <a:tab algn="l" pos="0"/>
              </a:tabLst>
            </a:pPr>
            <a:r>
              <a:rPr b="0" lang="en-US" sz="63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Grupo CN LUCK</a:t>
            </a:r>
            <a:r>
              <a:rPr b="0" lang="en-US" sz="6300" spc="-1" strike="noStrike">
                <a:solidFill>
                  <a:srgbClr val="ff4400"/>
                </a:solidFill>
                <a:latin typeface="Nunito Semi Bold"/>
                <a:ea typeface="Nunito Semi Bold"/>
              </a:rPr>
              <a:t> </a:t>
            </a:r>
            <a:endParaRPr b="0" lang="pt-BR" sz="6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 1"/>
          <p:cNvSpPr/>
          <p:nvPr/>
        </p:nvSpPr>
        <p:spPr>
          <a:xfrm>
            <a:off x="864000" y="3410280"/>
            <a:ext cx="5270400" cy="43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399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Sua Tranquilidade em Boas Mãos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Text 2"/>
          <p:cNvSpPr/>
          <p:nvPr/>
        </p:nvSpPr>
        <p:spPr>
          <a:xfrm>
            <a:off x="864000" y="4216320"/>
            <a:ext cx="7415280" cy="197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Bem-vindo ao Grupo CN LUCK ,  um conglomerado com mais de 30 anos de experiência no mercado, dedicado à administração e agenciamento de benefícios e seguros, sempre buscando oferecer soluções inovadoras e personalizadas para as necessidades de nossos clientes.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 19"/>
          <p:cNvSpPr/>
          <p:nvPr/>
        </p:nvSpPr>
        <p:spPr>
          <a:xfrm>
            <a:off x="805680" y="863640"/>
            <a:ext cx="4054680" cy="5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249"/>
              </a:lnSpc>
              <a:tabLst>
                <a:tab algn="l" pos="0"/>
              </a:tabLst>
            </a:pPr>
            <a:r>
              <a:rPr b="0" lang="en-US" sz="3400" spc="-1" strike="noStrike">
                <a:solidFill>
                  <a:srgbClr val="ec4e00"/>
                </a:solidFill>
                <a:latin typeface="Nunito Semi Bold"/>
                <a:ea typeface="Nunito Semi Bold"/>
              </a:rPr>
              <a:t>Grupo CN LUCK</a:t>
            </a:r>
            <a:endParaRPr b="0" lang="pt-BR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Shape 1"/>
          <p:cNvSpPr/>
          <p:nvPr/>
        </p:nvSpPr>
        <p:spPr>
          <a:xfrm>
            <a:off x="805680" y="1664640"/>
            <a:ext cx="4054680" cy="5095800"/>
          </a:xfrm>
          <a:prstGeom prst="roundRect">
            <a:avLst>
              <a:gd name="adj" fmla="val 8514"/>
            </a:avLst>
          </a:prstGeom>
          <a:solidFill>
            <a:srgbClr val="002aa5"/>
          </a:solidFill>
          <a:ln w="22860">
            <a:solidFill>
              <a:srgbClr val="ec4e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58" name="Text 20"/>
          <p:cNvSpPr/>
          <p:nvPr/>
        </p:nvSpPr>
        <p:spPr>
          <a:xfrm>
            <a:off x="1058760" y="1917360"/>
            <a:ext cx="3548880" cy="6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65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Sua Tranquilidade em Boas Mãos</a:t>
            </a:r>
            <a:endParaRPr b="0" lang="pt-BR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Text 21"/>
          <p:cNvSpPr/>
          <p:nvPr/>
        </p:nvSpPr>
        <p:spPr>
          <a:xfrm>
            <a:off x="1058760" y="2824560"/>
            <a:ext cx="3548880" cy="368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9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PT Sans"/>
                <a:ea typeface="PT Sans"/>
              </a:rPr>
              <a:t>Bem-vindo ao Grupo CN LUCK , um conglomerado com mais de 30 anos de experiência no mercado, dedicado à administração e agenciamento de benefícios e seguros, sempre buscando oferecer soluções inovadoras e personalizadas para as necessidades de nossos associados/clientes.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 22"/>
          <p:cNvSpPr/>
          <p:nvPr/>
        </p:nvSpPr>
        <p:spPr>
          <a:xfrm>
            <a:off x="805680" y="7020360"/>
            <a:ext cx="405468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61" name="Text 23"/>
          <p:cNvSpPr/>
          <p:nvPr/>
        </p:nvSpPr>
        <p:spPr>
          <a:xfrm>
            <a:off x="5430600" y="840960"/>
            <a:ext cx="840060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2" name="Image 8" descr="preencoded.png"/>
          <p:cNvPicPr/>
          <p:nvPr/>
        </p:nvPicPr>
        <p:blipFill>
          <a:blip r:embed="rId1"/>
          <a:stretch/>
        </p:blipFill>
        <p:spPr>
          <a:xfrm>
            <a:off x="8096760" y="1468080"/>
            <a:ext cx="3068280" cy="3068280"/>
          </a:xfrm>
          <a:prstGeom prst="rect">
            <a:avLst/>
          </a:prstGeom>
          <a:ln w="0">
            <a:noFill/>
          </a:ln>
        </p:spPr>
      </p:pic>
      <p:pic>
        <p:nvPicPr>
          <p:cNvPr id="263" name="Image 9" descr="preencoded.png"/>
          <p:cNvPicPr/>
          <p:nvPr/>
        </p:nvPicPr>
        <p:blipFill>
          <a:blip r:embed="rId2"/>
          <a:stretch/>
        </p:blipFill>
        <p:spPr>
          <a:xfrm>
            <a:off x="579060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264" name="Text 24"/>
          <p:cNvSpPr/>
          <p:nvPr/>
        </p:nvSpPr>
        <p:spPr>
          <a:xfrm>
            <a:off x="543060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5" name="Image 10" descr="preencoded.png"/>
          <p:cNvPicPr/>
          <p:nvPr/>
        </p:nvPicPr>
        <p:blipFill>
          <a:blip r:embed="rId3"/>
          <a:stretch/>
        </p:blipFill>
        <p:spPr>
          <a:xfrm>
            <a:off x="870624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266" name="Text 25"/>
          <p:cNvSpPr/>
          <p:nvPr/>
        </p:nvSpPr>
        <p:spPr>
          <a:xfrm>
            <a:off x="834624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67" name="Image 11" descr="preencoded.png"/>
          <p:cNvPicPr/>
          <p:nvPr/>
        </p:nvPicPr>
        <p:blipFill>
          <a:blip r:embed="rId4"/>
          <a:stretch/>
        </p:blipFill>
        <p:spPr>
          <a:xfrm>
            <a:off x="11621520" y="4796640"/>
            <a:ext cx="1849680" cy="1849680"/>
          </a:xfrm>
          <a:prstGeom prst="rect">
            <a:avLst/>
          </a:prstGeom>
          <a:ln w="0">
            <a:noFill/>
          </a:ln>
        </p:spPr>
      </p:pic>
      <p:sp>
        <p:nvSpPr>
          <p:cNvPr id="268" name="Text 26"/>
          <p:cNvSpPr/>
          <p:nvPr/>
        </p:nvSpPr>
        <p:spPr>
          <a:xfrm>
            <a:off x="11261880" y="6647040"/>
            <a:ext cx="2569320" cy="3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 0" descr="preencoded.png"/>
          <p:cNvPicPr/>
          <p:nvPr/>
        </p:nvPicPr>
        <p:blipFill>
          <a:blip r:embed="rId1"/>
          <a:stretch/>
        </p:blipFill>
        <p:spPr>
          <a:xfrm>
            <a:off x="9144000" y="0"/>
            <a:ext cx="5485680" cy="8228880"/>
          </a:xfrm>
          <a:prstGeom prst="rect">
            <a:avLst/>
          </a:prstGeom>
          <a:ln w="0">
            <a:noFill/>
          </a:ln>
        </p:spPr>
      </p:pic>
      <p:sp>
        <p:nvSpPr>
          <p:cNvPr id="270" name="Text 0"/>
          <p:cNvSpPr/>
          <p:nvPr/>
        </p:nvSpPr>
        <p:spPr>
          <a:xfrm>
            <a:off x="575640" y="576360"/>
            <a:ext cx="414720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801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Missão, Visão e Valores</a:t>
            </a: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 1"/>
          <p:cNvSpPr/>
          <p:nvPr/>
        </p:nvSpPr>
        <p:spPr>
          <a:xfrm>
            <a:off x="575640" y="1307160"/>
            <a:ext cx="7991640" cy="26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049"/>
              </a:lnSpc>
              <a:tabLst>
                <a:tab algn="l" pos="0"/>
              </a:tabLst>
            </a:pPr>
            <a:r>
              <a:rPr b="0" lang="en-US" sz="1250" spc="-1" strike="noStrike">
                <a:solidFill>
                  <a:srgbClr val="ffffff"/>
                </a:solidFill>
                <a:latin typeface="PT Sans"/>
                <a:ea typeface="PT Sans"/>
              </a:rPr>
              <a:t>O Que Nos Move</a:t>
            </a:r>
            <a:endParaRPr b="0" lang="pt-BR" sz="1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Shape 2"/>
          <p:cNvSpPr/>
          <p:nvPr/>
        </p:nvSpPr>
        <p:spPr>
          <a:xfrm>
            <a:off x="575640" y="1755360"/>
            <a:ext cx="7991640" cy="1120320"/>
          </a:xfrm>
          <a:prstGeom prst="roundRect">
            <a:avLst>
              <a:gd name="adj" fmla="val 22012"/>
            </a:avLst>
          </a:prstGeom>
          <a:solidFill>
            <a:srgbClr val="002aa5"/>
          </a:solidFill>
          <a:ln w="1524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3" name="Text 3"/>
          <p:cNvSpPr/>
          <p:nvPr/>
        </p:nvSpPr>
        <p:spPr>
          <a:xfrm>
            <a:off x="755280" y="1935000"/>
            <a:ext cx="193500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PRINCÍPIO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Text 4"/>
          <p:cNvSpPr/>
          <p:nvPr/>
        </p:nvSpPr>
        <p:spPr>
          <a:xfrm>
            <a:off x="755280" y="2275920"/>
            <a:ext cx="7632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65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Ajudar pessoas na obtenção da saúde bucal, com prevenção e tratamento de problemas odontológicos em todas as áreas de especializações.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Shape 5"/>
          <p:cNvSpPr/>
          <p:nvPr/>
        </p:nvSpPr>
        <p:spPr>
          <a:xfrm>
            <a:off x="575640" y="3040920"/>
            <a:ext cx="7991640" cy="909720"/>
          </a:xfrm>
          <a:prstGeom prst="roundRect">
            <a:avLst>
              <a:gd name="adj" fmla="val 27103"/>
            </a:avLst>
          </a:prstGeom>
          <a:solidFill>
            <a:srgbClr val="002aa5"/>
          </a:solidFill>
          <a:ln w="1524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6" name="Text 6"/>
          <p:cNvSpPr/>
          <p:nvPr/>
        </p:nvSpPr>
        <p:spPr>
          <a:xfrm>
            <a:off x="755280" y="3220920"/>
            <a:ext cx="193500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MISSÃO: O SERVIR !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Text 7"/>
          <p:cNvSpPr/>
          <p:nvPr/>
        </p:nvSpPr>
        <p:spPr>
          <a:xfrm>
            <a:off x="755280" y="3561480"/>
            <a:ext cx="76323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65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aos seus Clientes/Associados internos e externos, sempre buscando a excelência na Administração e Agenciamento de Benefícios.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Shape 8"/>
          <p:cNvSpPr/>
          <p:nvPr/>
        </p:nvSpPr>
        <p:spPr>
          <a:xfrm>
            <a:off x="575640" y="4116240"/>
            <a:ext cx="7991640" cy="1120320"/>
          </a:xfrm>
          <a:prstGeom prst="roundRect">
            <a:avLst>
              <a:gd name="adj" fmla="val 22012"/>
            </a:avLst>
          </a:prstGeom>
          <a:solidFill>
            <a:srgbClr val="002aa5"/>
          </a:solidFill>
          <a:ln w="1524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79" name="Text 9"/>
          <p:cNvSpPr/>
          <p:nvPr/>
        </p:nvSpPr>
        <p:spPr>
          <a:xfrm>
            <a:off x="755280" y="4295880"/>
            <a:ext cx="193500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VISÃO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Text 10"/>
          <p:cNvSpPr/>
          <p:nvPr/>
        </p:nvSpPr>
        <p:spPr>
          <a:xfrm>
            <a:off x="755280" y="4636440"/>
            <a:ext cx="7632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650"/>
              </a:lnSpc>
              <a:tabLst>
                <a:tab algn="l" pos="0"/>
              </a:tabLst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Estar presente em todos os estados do Brasil com nossos Produtos e Serviços; nos colocando à sociedade como opção de melhorar a qualidade de vida.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Shape 11"/>
          <p:cNvSpPr/>
          <p:nvPr/>
        </p:nvSpPr>
        <p:spPr>
          <a:xfrm>
            <a:off x="575640" y="5401800"/>
            <a:ext cx="7991640" cy="2250360"/>
          </a:xfrm>
          <a:prstGeom prst="roundRect">
            <a:avLst>
              <a:gd name="adj" fmla="val 10963"/>
            </a:avLst>
          </a:prstGeom>
          <a:solidFill>
            <a:srgbClr val="002aa5"/>
          </a:solidFill>
          <a:ln w="1524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82" name="Text 12"/>
          <p:cNvSpPr/>
          <p:nvPr/>
        </p:nvSpPr>
        <p:spPr>
          <a:xfrm>
            <a:off x="755280" y="5581440"/>
            <a:ext cx="1935000" cy="2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99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VALORES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Text 13"/>
          <p:cNvSpPr/>
          <p:nvPr/>
        </p:nvSpPr>
        <p:spPr>
          <a:xfrm>
            <a:off x="965880" y="592200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O Bem Servir;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 14"/>
          <p:cNvSpPr/>
          <p:nvPr/>
        </p:nvSpPr>
        <p:spPr>
          <a:xfrm>
            <a:off x="965880" y="619020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com Inovação; 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 15"/>
          <p:cNvSpPr/>
          <p:nvPr/>
        </p:nvSpPr>
        <p:spPr>
          <a:xfrm>
            <a:off x="965880" y="645840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com Integridade; 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 16"/>
          <p:cNvSpPr/>
          <p:nvPr/>
        </p:nvSpPr>
        <p:spPr>
          <a:xfrm>
            <a:off x="965880" y="672660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com Comprometimento;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Text 17"/>
          <p:cNvSpPr/>
          <p:nvPr/>
        </p:nvSpPr>
        <p:spPr>
          <a:xfrm>
            <a:off x="965880" y="699444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com Responsabilidade;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Text 18"/>
          <p:cNvSpPr/>
          <p:nvPr/>
        </p:nvSpPr>
        <p:spPr>
          <a:xfrm>
            <a:off x="965880" y="7262640"/>
            <a:ext cx="7421760" cy="2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marL="343080" indent="-343080">
              <a:lnSpc>
                <a:spcPts val="1650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000" spc="-1" strike="noStrike">
                <a:solidFill>
                  <a:srgbClr val="ffffff"/>
                </a:solidFill>
                <a:latin typeface="PT Sans"/>
                <a:ea typeface="PT Sans"/>
              </a:rPr>
              <a:t>Servir com Paixão Insistentemente Renovada.</a:t>
            </a:r>
            <a:endParaRPr b="0" lang="pt-B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29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1" name="Text 1"/>
          <p:cNvSpPr/>
          <p:nvPr/>
        </p:nvSpPr>
        <p:spPr>
          <a:xfrm>
            <a:off x="968760" y="577800"/>
            <a:ext cx="5355360" cy="6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tabLst>
                <a:tab algn="l" pos="0"/>
              </a:tabLst>
            </a:pPr>
            <a:r>
              <a:rPr b="0" lang="en-US" sz="385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Histórico e Experiência: </a:t>
            </a:r>
            <a:endParaRPr b="0" lang="pt-BR" sz="3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Text 2"/>
          <p:cNvSpPr/>
          <p:nvPr/>
        </p:nvSpPr>
        <p:spPr>
          <a:xfrm>
            <a:off x="968760" y="1510200"/>
            <a:ext cx="476892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849"/>
              </a:lnSpc>
              <a:tabLst>
                <a:tab algn="l" pos="0"/>
              </a:tabLst>
            </a:pPr>
            <a:r>
              <a:rPr b="0" lang="en-US" sz="31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Uma Trajetória de Sucesso</a:t>
            </a:r>
            <a:endParaRPr b="0" lang="pt-BR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Shape 3"/>
          <p:cNvSpPr/>
          <p:nvPr/>
        </p:nvSpPr>
        <p:spPr>
          <a:xfrm>
            <a:off x="1272240" y="2318760"/>
            <a:ext cx="22320" cy="5332320"/>
          </a:xfrm>
          <a:prstGeom prst="roundRect">
            <a:avLst>
              <a:gd name="adj" fmla="val 1377428"/>
            </a:avLst>
          </a:prstGeom>
          <a:solidFill>
            <a:srgbClr val="ffffff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4" name="Shape 4"/>
          <p:cNvSpPr/>
          <p:nvPr/>
        </p:nvSpPr>
        <p:spPr>
          <a:xfrm>
            <a:off x="1496880" y="2779560"/>
            <a:ext cx="734040" cy="22320"/>
          </a:xfrm>
          <a:prstGeom prst="roundRect">
            <a:avLst>
              <a:gd name="adj" fmla="val 1377428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95" name="Shape 5"/>
          <p:cNvSpPr/>
          <p:nvPr/>
        </p:nvSpPr>
        <p:spPr>
          <a:xfrm>
            <a:off x="1047240" y="2554920"/>
            <a:ext cx="471600" cy="471600"/>
          </a:xfrm>
          <a:prstGeom prst="roundRect">
            <a:avLst>
              <a:gd name="adj" fmla="val 66683"/>
            </a:avLst>
          </a:prstGeom>
          <a:solidFill>
            <a:srgbClr val="002aa5"/>
          </a:solidFill>
          <a:ln w="2286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296" name="Text 6"/>
          <p:cNvSpPr/>
          <p:nvPr/>
        </p:nvSpPr>
        <p:spPr>
          <a:xfrm>
            <a:off x="1194480" y="2642760"/>
            <a:ext cx="17712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Text 7"/>
          <p:cNvSpPr/>
          <p:nvPr/>
        </p:nvSpPr>
        <p:spPr>
          <a:xfrm>
            <a:off x="2437920" y="2528640"/>
            <a:ext cx="2576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1993: Início da Jornada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Text 8"/>
          <p:cNvSpPr/>
          <p:nvPr/>
        </p:nvSpPr>
        <p:spPr>
          <a:xfrm>
            <a:off x="2437920" y="2963160"/>
            <a:ext cx="1122300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O Grupo COELHO NETO inicia suas atividades com duas empresas, Atlante Corretora de Seguros e Atlante Clube de Seguros com foco no seguro e benefícios, oferecendo soluções personalizadas e eficientes para seus clientes / associados.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Shape 9"/>
          <p:cNvSpPr/>
          <p:nvPr/>
        </p:nvSpPr>
        <p:spPr>
          <a:xfrm>
            <a:off x="1496880" y="4515120"/>
            <a:ext cx="734040" cy="22320"/>
          </a:xfrm>
          <a:prstGeom prst="roundRect">
            <a:avLst>
              <a:gd name="adj" fmla="val 1377428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0" name="Shape 10"/>
          <p:cNvSpPr/>
          <p:nvPr/>
        </p:nvSpPr>
        <p:spPr>
          <a:xfrm>
            <a:off x="1047240" y="4290480"/>
            <a:ext cx="471600" cy="471600"/>
          </a:xfrm>
          <a:prstGeom prst="roundRect">
            <a:avLst>
              <a:gd name="adj" fmla="val 66683"/>
            </a:avLst>
          </a:prstGeom>
          <a:solidFill>
            <a:srgbClr val="002aa5"/>
          </a:solidFill>
          <a:ln w="2286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1" name="Text 11"/>
          <p:cNvSpPr/>
          <p:nvPr/>
        </p:nvSpPr>
        <p:spPr>
          <a:xfrm>
            <a:off x="1194480" y="4378320"/>
            <a:ext cx="17712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Text 12"/>
          <p:cNvSpPr/>
          <p:nvPr/>
        </p:nvSpPr>
        <p:spPr>
          <a:xfrm>
            <a:off x="2437920" y="4264200"/>
            <a:ext cx="347040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2005: Expansão e Crescimento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 13"/>
          <p:cNvSpPr/>
          <p:nvPr/>
        </p:nvSpPr>
        <p:spPr>
          <a:xfrm>
            <a:off x="2437920" y="4698720"/>
            <a:ext cx="11223000" cy="6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A empresa amplia sua atuação para o mercado nacional, expandindo seus serviços para os estados de Mato Grosso, Amazonas e Rondônia. 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Shape 14"/>
          <p:cNvSpPr/>
          <p:nvPr/>
        </p:nvSpPr>
        <p:spPr>
          <a:xfrm>
            <a:off x="1496880" y="6251040"/>
            <a:ext cx="734040" cy="22320"/>
          </a:xfrm>
          <a:prstGeom prst="roundRect">
            <a:avLst>
              <a:gd name="adj" fmla="val 1377428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05" name="Shape 15"/>
          <p:cNvSpPr/>
          <p:nvPr/>
        </p:nvSpPr>
        <p:spPr>
          <a:xfrm>
            <a:off x="1047240" y="6026400"/>
            <a:ext cx="471600" cy="471600"/>
          </a:xfrm>
          <a:prstGeom prst="roundRect">
            <a:avLst>
              <a:gd name="adj" fmla="val 66683"/>
            </a:avLst>
          </a:prstGeom>
          <a:solidFill>
            <a:srgbClr val="002aa5"/>
          </a:solidFill>
          <a:ln w="2286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06" name="Text 16"/>
          <p:cNvSpPr/>
          <p:nvPr/>
        </p:nvSpPr>
        <p:spPr>
          <a:xfrm>
            <a:off x="1194480" y="6114240"/>
            <a:ext cx="17712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3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Text 17"/>
          <p:cNvSpPr/>
          <p:nvPr/>
        </p:nvSpPr>
        <p:spPr>
          <a:xfrm>
            <a:off x="2437920" y="6000120"/>
            <a:ext cx="278244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2015: Presença Nacional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Text 18"/>
          <p:cNvSpPr/>
          <p:nvPr/>
        </p:nvSpPr>
        <p:spPr>
          <a:xfrm>
            <a:off x="2437920" y="6434640"/>
            <a:ext cx="11223000" cy="100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Com a implantação do Projeto Corretor Parceiro, em parceria com a Seguradora Lider, expandimos nossa atuação á todos os estados,  atendendo escritórios e advogados de atendimento as vitimas do trânsito, consolidando nossa presença em todos estados do Brasil com mais de 300 parceiros associados e mais de 68.000 atendimentos.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31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1" name="Text 1"/>
          <p:cNvSpPr/>
          <p:nvPr/>
        </p:nvSpPr>
        <p:spPr>
          <a:xfrm>
            <a:off x="968760" y="777600"/>
            <a:ext cx="6297840" cy="7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5700"/>
              </a:lnSpc>
              <a:tabLst>
                <a:tab algn="l" pos="0"/>
              </a:tabLst>
            </a:pPr>
            <a:r>
              <a:rPr b="0" lang="en-US" sz="455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Histórico e Experiência: </a:t>
            </a:r>
            <a:endParaRPr b="0" lang="pt-BR" sz="45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 2"/>
          <p:cNvSpPr/>
          <p:nvPr/>
        </p:nvSpPr>
        <p:spPr>
          <a:xfrm>
            <a:off x="968760" y="1873800"/>
            <a:ext cx="5608080" cy="57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550"/>
              </a:lnSpc>
              <a:tabLst>
                <a:tab algn="l" pos="0"/>
              </a:tabLst>
            </a:pPr>
            <a:r>
              <a:rPr b="0" lang="en-US" sz="36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Uma Trajetória de Sucesso</a:t>
            </a:r>
            <a:endParaRPr b="0" lang="pt-BR" sz="3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Shape 3"/>
          <p:cNvSpPr/>
          <p:nvPr/>
        </p:nvSpPr>
        <p:spPr>
          <a:xfrm>
            <a:off x="1323720" y="2824920"/>
            <a:ext cx="29880" cy="4626000"/>
          </a:xfrm>
          <a:prstGeom prst="roundRect">
            <a:avLst>
              <a:gd name="adj" fmla="val 1215000"/>
            </a:avLst>
          </a:prstGeom>
          <a:solidFill>
            <a:srgbClr val="ffffff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4" name="Shape 4"/>
          <p:cNvSpPr/>
          <p:nvPr/>
        </p:nvSpPr>
        <p:spPr>
          <a:xfrm>
            <a:off x="1586160" y="3364920"/>
            <a:ext cx="863280" cy="29880"/>
          </a:xfrm>
          <a:prstGeom prst="roundRect">
            <a:avLst>
              <a:gd name="adj" fmla="val 1215000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15" name="Shape 5"/>
          <p:cNvSpPr/>
          <p:nvPr/>
        </p:nvSpPr>
        <p:spPr>
          <a:xfrm>
            <a:off x="1061280" y="3102480"/>
            <a:ext cx="554760" cy="554760"/>
          </a:xfrm>
          <a:prstGeom prst="roundRect">
            <a:avLst>
              <a:gd name="adj" fmla="val 66675"/>
            </a:avLst>
          </a:prstGeom>
          <a:solidFill>
            <a:srgbClr val="002aa5"/>
          </a:solidFill>
          <a:ln w="3048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16" name="Text 6"/>
          <p:cNvSpPr/>
          <p:nvPr/>
        </p:nvSpPr>
        <p:spPr>
          <a:xfrm>
            <a:off x="1234440" y="3206160"/>
            <a:ext cx="20844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 7"/>
          <p:cNvSpPr/>
          <p:nvPr/>
        </p:nvSpPr>
        <p:spPr>
          <a:xfrm>
            <a:off x="2696760" y="3071880"/>
            <a:ext cx="374580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2020: Inovação e Tecnologia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 8"/>
          <p:cNvSpPr/>
          <p:nvPr/>
        </p:nvSpPr>
        <p:spPr>
          <a:xfrm>
            <a:off x="2696760" y="3583080"/>
            <a:ext cx="10964160" cy="11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Com a crescente demanda por soluções digitais, o Grupo COELHO NETO investe em tecnologia e lança plataformas online (parceiro docusign) para facilitar o acesso aos seus serviços, como o site e o aplicativo.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Shape 9"/>
          <p:cNvSpPr/>
          <p:nvPr/>
        </p:nvSpPr>
        <p:spPr>
          <a:xfrm>
            <a:off x="1586160" y="5801760"/>
            <a:ext cx="863280" cy="29880"/>
          </a:xfrm>
          <a:prstGeom prst="roundRect">
            <a:avLst>
              <a:gd name="adj" fmla="val 1215000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3400" bIns="-234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0" name="Shape 10"/>
          <p:cNvSpPr/>
          <p:nvPr/>
        </p:nvSpPr>
        <p:spPr>
          <a:xfrm>
            <a:off x="1061280" y="5539680"/>
            <a:ext cx="554760" cy="554760"/>
          </a:xfrm>
          <a:prstGeom prst="roundRect">
            <a:avLst>
              <a:gd name="adj" fmla="val 66675"/>
            </a:avLst>
          </a:prstGeom>
          <a:solidFill>
            <a:srgbClr val="002aa5"/>
          </a:solidFill>
          <a:ln w="3048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1" name="Text 11"/>
          <p:cNvSpPr/>
          <p:nvPr/>
        </p:nvSpPr>
        <p:spPr>
          <a:xfrm>
            <a:off x="1234440" y="5643000"/>
            <a:ext cx="208440" cy="34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701"/>
              </a:lnSpc>
              <a:tabLst>
                <a:tab algn="l" pos="0"/>
              </a:tabLst>
            </a:pPr>
            <a:r>
              <a:rPr b="0" lang="en-US" sz="27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</a:t>
            </a:r>
            <a:endParaRPr b="0" lang="pt-BR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 12"/>
          <p:cNvSpPr/>
          <p:nvPr/>
        </p:nvSpPr>
        <p:spPr>
          <a:xfrm>
            <a:off x="2696760" y="5508720"/>
            <a:ext cx="3185280" cy="3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849"/>
              </a:lnSpc>
              <a:tabLst>
                <a:tab algn="l" pos="0"/>
              </a:tabLst>
            </a:pPr>
            <a:r>
              <a:rPr b="0" lang="en-US" sz="225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2022: Presente e Futuro</a:t>
            </a:r>
            <a:endParaRPr b="0" lang="pt-BR" sz="2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 13"/>
          <p:cNvSpPr/>
          <p:nvPr/>
        </p:nvSpPr>
        <p:spPr>
          <a:xfrm>
            <a:off x="2696760" y="6019920"/>
            <a:ext cx="10964160" cy="11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31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PT Sans"/>
                <a:ea typeface="PT Sans"/>
              </a:rPr>
              <a:t>O Grupo COELHO NETO encampa a Luck Vida passando a se chamar Grupo CN LUCK, nasce a Luck Dental Center (Luck Med) e o produto Luck Card Dental,  oferecendo uma ampla gama de produtos e serviços inovadores, com foco na qualidade de vida e na satisfação de seus clientes.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29680" cy="8228880"/>
          </a:xfrm>
          <a:prstGeom prst="rect">
            <a:avLst/>
          </a:prstGeom>
          <a:ln w="0">
            <a:noFill/>
          </a:ln>
        </p:spPr>
      </p:pic>
      <p:sp>
        <p:nvSpPr>
          <p:cNvPr id="32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002aa5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26" name="Text 1"/>
          <p:cNvSpPr/>
          <p:nvPr/>
        </p:nvSpPr>
        <p:spPr>
          <a:xfrm>
            <a:off x="968760" y="578520"/>
            <a:ext cx="5350320" cy="61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4850"/>
              </a:lnSpc>
              <a:tabLst>
                <a:tab algn="l" pos="0"/>
              </a:tabLst>
            </a:pPr>
            <a:r>
              <a:rPr b="0" lang="en-US" sz="3850" spc="-1" strike="noStrike">
                <a:solidFill>
                  <a:srgbClr val="f76f36"/>
                </a:solidFill>
                <a:latin typeface="Nunito Semi Bold"/>
                <a:ea typeface="Nunito Semi Bold"/>
              </a:rPr>
              <a:t>Histórico e Experiência: </a:t>
            </a:r>
            <a:endParaRPr b="0" lang="pt-BR" sz="3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Text 2"/>
          <p:cNvSpPr/>
          <p:nvPr/>
        </p:nvSpPr>
        <p:spPr>
          <a:xfrm>
            <a:off x="968760" y="1509840"/>
            <a:ext cx="4764600" cy="4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849"/>
              </a:lnSpc>
              <a:tabLst>
                <a:tab algn="l" pos="0"/>
              </a:tabLst>
            </a:pPr>
            <a:r>
              <a:rPr b="0" lang="en-US" sz="31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Uma Trajetória de Sucesso</a:t>
            </a:r>
            <a:endParaRPr b="0" lang="pt-BR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Shape 3"/>
          <p:cNvSpPr/>
          <p:nvPr/>
        </p:nvSpPr>
        <p:spPr>
          <a:xfrm>
            <a:off x="1271880" y="2318040"/>
            <a:ext cx="22320" cy="5332320"/>
          </a:xfrm>
          <a:prstGeom prst="roundRect">
            <a:avLst>
              <a:gd name="adj" fmla="val 1376152"/>
            </a:avLst>
          </a:prstGeom>
          <a:solidFill>
            <a:srgbClr val="ffffff">
              <a:alpha val="2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9" name="Shape 4"/>
          <p:cNvSpPr/>
          <p:nvPr/>
        </p:nvSpPr>
        <p:spPr>
          <a:xfrm>
            <a:off x="1496160" y="2778480"/>
            <a:ext cx="733320" cy="22320"/>
          </a:xfrm>
          <a:prstGeom prst="roundRect">
            <a:avLst>
              <a:gd name="adj" fmla="val 1376152"/>
            </a:avLst>
          </a:prstGeom>
          <a:solidFill>
            <a:srgbClr val="f76f3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8800" bIns="-288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0" name="Shape 5"/>
          <p:cNvSpPr/>
          <p:nvPr/>
        </p:nvSpPr>
        <p:spPr>
          <a:xfrm>
            <a:off x="1047240" y="2553840"/>
            <a:ext cx="471240" cy="471240"/>
          </a:xfrm>
          <a:prstGeom prst="roundRect">
            <a:avLst>
              <a:gd name="adj" fmla="val 66672"/>
            </a:avLst>
          </a:prstGeom>
          <a:solidFill>
            <a:srgbClr val="002aa5"/>
          </a:solidFill>
          <a:ln w="22860">
            <a:solidFill>
              <a:srgbClr val="f76f3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331" name="Text 6"/>
          <p:cNvSpPr/>
          <p:nvPr/>
        </p:nvSpPr>
        <p:spPr>
          <a:xfrm>
            <a:off x="1194480" y="2641680"/>
            <a:ext cx="176760" cy="2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ts val="2299"/>
              </a:lnSpc>
              <a:tabLst>
                <a:tab algn="l" pos="0"/>
              </a:tabLst>
            </a:pPr>
            <a:r>
              <a:rPr b="0" lang="en-US" sz="23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1</a:t>
            </a:r>
            <a:endParaRPr b="0" lang="pt-BR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Text 7"/>
          <p:cNvSpPr/>
          <p:nvPr/>
        </p:nvSpPr>
        <p:spPr>
          <a:xfrm>
            <a:off x="2436840" y="2527560"/>
            <a:ext cx="26575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0" lang="en-US" sz="19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2024: Projeto 10 ANOS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Text 8"/>
          <p:cNvSpPr/>
          <p:nvPr/>
        </p:nvSpPr>
        <p:spPr>
          <a:xfrm>
            <a:off x="2436840" y="2961720"/>
            <a:ext cx="11224080" cy="66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Nestes instantes, o Grupo CN LUCK,  está focado no lançamento do produto produto Luck Card Dental e a primeira clínica do grupo com 3 (três) consultórios, preparados para mais 5 (cinco) .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 9"/>
          <p:cNvSpPr/>
          <p:nvPr/>
        </p:nvSpPr>
        <p:spPr>
          <a:xfrm>
            <a:off x="2436840" y="3758400"/>
            <a:ext cx="246672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401"/>
              </a:lnSpc>
              <a:tabLst>
                <a:tab algn="l" pos="0"/>
              </a:tabLst>
            </a:pPr>
            <a:r>
              <a:rPr b="1" lang="en-US" sz="19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Visão Futura:</a:t>
            </a:r>
            <a:endParaRPr b="0" lang="pt-BR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 10"/>
          <p:cNvSpPr/>
          <p:nvPr/>
        </p:nvSpPr>
        <p:spPr>
          <a:xfrm>
            <a:off x="2436840" y="4192560"/>
            <a:ext cx="1122408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99"/>
              </a:lnSpc>
              <a:tabLst>
                <a:tab algn="l" pos="0"/>
              </a:tabLst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    </a:t>
            </a: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Expansão do GRUPO CN LUCK: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 11"/>
          <p:cNvSpPr/>
          <p:nvPr/>
        </p:nvSpPr>
        <p:spPr>
          <a:xfrm>
            <a:off x="3107880" y="465372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800.000 Associados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Text 12"/>
          <p:cNvSpPr/>
          <p:nvPr/>
        </p:nvSpPr>
        <p:spPr>
          <a:xfrm>
            <a:off x="3107880" y="506232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5.000 Afiliados / Associados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 13"/>
          <p:cNvSpPr/>
          <p:nvPr/>
        </p:nvSpPr>
        <p:spPr>
          <a:xfrm>
            <a:off x="3107880" y="547092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10 Novas Clínicas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 14"/>
          <p:cNvSpPr/>
          <p:nvPr/>
        </p:nvSpPr>
        <p:spPr>
          <a:xfrm>
            <a:off x="3107880" y="587988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1.000 URAFs de Odontologia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 15"/>
          <p:cNvSpPr/>
          <p:nvPr/>
        </p:nvSpPr>
        <p:spPr>
          <a:xfrm>
            <a:off x="3107880" y="628848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Centro de Distribuição de Produtos Odontológicos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Text 16"/>
          <p:cNvSpPr/>
          <p:nvPr/>
        </p:nvSpPr>
        <p:spPr>
          <a:xfrm>
            <a:off x="3107880" y="669744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Luck Card Bank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Text 17"/>
          <p:cNvSpPr/>
          <p:nvPr/>
        </p:nvSpPr>
        <p:spPr>
          <a:xfrm>
            <a:off x="3107880" y="7106040"/>
            <a:ext cx="1055304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lvl="1" marL="685800" indent="-343080">
              <a:lnSpc>
                <a:spcPts val="2599"/>
              </a:lnSpc>
              <a:buClr>
                <a:srgbClr val="ffffff"/>
              </a:buClr>
              <a:buFont typeface="Symbol"/>
              <a:buChar char=""/>
            </a:pPr>
            <a:r>
              <a:rPr b="0" lang="en-US" sz="1650" spc="-1" strike="noStrike">
                <a:solidFill>
                  <a:srgbClr val="ffffff"/>
                </a:solidFill>
                <a:latin typeface="PT Sans"/>
                <a:ea typeface="PT Sans"/>
              </a:rPr>
              <a:t>Escola e Faculdade de Odontologia</a:t>
            </a:r>
            <a:endParaRPr b="0" lang="pt-BR" sz="16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7314480" cy="8228880"/>
          </a:xfrm>
          <a:prstGeom prst="rect">
            <a:avLst/>
          </a:prstGeom>
          <a:ln w="0">
            <a:noFill/>
          </a:ln>
        </p:spPr>
      </p:pic>
      <p:sp>
        <p:nvSpPr>
          <p:cNvPr id="344" name="Text 0"/>
          <p:cNvSpPr/>
          <p:nvPr/>
        </p:nvSpPr>
        <p:spPr>
          <a:xfrm>
            <a:off x="7883640" y="448200"/>
            <a:ext cx="3821040" cy="4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3750"/>
              </a:lnSpc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Fale Conosco</a:t>
            </a:r>
            <a:endParaRPr b="0" lang="pt-BR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Image 1" descr="preencoded.png"/>
          <p:cNvPicPr/>
          <p:nvPr/>
        </p:nvPicPr>
        <p:blipFill>
          <a:blip r:embed="rId2"/>
          <a:stretch/>
        </p:blipFill>
        <p:spPr>
          <a:xfrm>
            <a:off x="7883640" y="116928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46" name="Text 1"/>
          <p:cNvSpPr/>
          <p:nvPr/>
        </p:nvSpPr>
        <p:spPr>
          <a:xfrm>
            <a:off x="7883640" y="1575360"/>
            <a:ext cx="221076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Website: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3"/>
              </a:rPr>
              <a:t>luckcard.com.br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Image 2" descr="preencoded.png"/>
          <p:cNvPicPr/>
          <p:nvPr/>
        </p:nvPicPr>
        <p:blipFill>
          <a:blip r:embed="rId4"/>
          <a:stretch/>
        </p:blipFill>
        <p:spPr>
          <a:xfrm>
            <a:off x="7883640" y="230148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48" name="Text 2"/>
          <p:cNvSpPr/>
          <p:nvPr/>
        </p:nvSpPr>
        <p:spPr>
          <a:xfrm>
            <a:off x="7883640" y="2707200"/>
            <a:ext cx="299736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Email: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5"/>
              </a:rPr>
              <a:t>comercial@luckcard.com.br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9" name="Image 3" descr="preencoded.png"/>
          <p:cNvPicPr/>
          <p:nvPr/>
        </p:nvPicPr>
        <p:blipFill>
          <a:blip r:embed="rId6"/>
          <a:stretch/>
        </p:blipFill>
        <p:spPr>
          <a:xfrm>
            <a:off x="7883640" y="3433320"/>
            <a:ext cx="243000" cy="243000"/>
          </a:xfrm>
          <a:prstGeom prst="rect">
            <a:avLst/>
          </a:prstGeom>
          <a:ln w="0">
            <a:noFill/>
          </a:ln>
        </p:spPr>
      </p:pic>
      <p:sp>
        <p:nvSpPr>
          <p:cNvPr id="350" name="Text 3"/>
          <p:cNvSpPr/>
          <p:nvPr/>
        </p:nvSpPr>
        <p:spPr>
          <a:xfrm>
            <a:off x="7883640" y="3839400"/>
            <a:ext cx="237528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Telefone: </a:t>
            </a:r>
            <a:r>
              <a:rPr b="0" lang="en-US" sz="1500" spc="-1" strike="noStrike" u="sng">
                <a:solidFill>
                  <a:srgbClr val="0563c1"/>
                </a:solidFill>
                <a:uFillTx/>
                <a:latin typeface="Nunito Semi Bold"/>
                <a:ea typeface="Nunito Semi Bold"/>
                <a:hlinkClick r:id="rId7"/>
              </a:rPr>
              <a:t>(11) 98907-1757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 4"/>
          <p:cNvSpPr/>
          <p:nvPr/>
        </p:nvSpPr>
        <p:spPr>
          <a:xfrm>
            <a:off x="7883640" y="4175640"/>
            <a:ext cx="6177600" cy="47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ts val="1851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ffffff"/>
                </a:solidFill>
                <a:latin typeface="Nunito Semi Bold"/>
                <a:ea typeface="Nunito Semi Bold"/>
              </a:rPr>
              <a:t>"Procuramostalentos como você! Junte-se a LUCK CARD e cresça profissionalmente."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 5"/>
          <p:cNvSpPr/>
          <p:nvPr/>
        </p:nvSpPr>
        <p:spPr>
          <a:xfrm>
            <a:off x="7883640" y="7456680"/>
            <a:ext cx="6177600" cy="3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ts val="2551"/>
              </a:lnSpc>
              <a:tabLst>
                <a:tab algn="l" pos="0"/>
              </a:tabLst>
            </a:pPr>
            <a:r>
              <a:rPr b="0" lang="en-US" sz="1550" spc="-1" strike="noStrike">
                <a:solidFill>
                  <a:srgbClr val="ec4e00"/>
                </a:solidFill>
                <a:latin typeface="PT Sans"/>
                <a:ea typeface="PT Sans"/>
              </a:rPr>
              <a:t>​</a:t>
            </a:r>
            <a:endParaRPr b="0" lang="pt-BR" sz="15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LibreOffice/7.5.2.2$MacOSX_AARCH64 LibreOffice_project/53bb9681a964705cf672590721dbc85eb4d0c3a2</Application>
  <AppVersion>15.0000</AppVers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2024-10-08T17:20:00Z</dcterms:created>
  <dc:creator>PptxGenJS</dc:creator>
  <dc:description/>
  <dc:language>pt-BR</dc:language>
  <cp:lastModifiedBy/>
  <dcterms:modified xsi:type="dcterms:W3CDTF">2024-10-08T13:34:56Z</dcterms:modified>
  <cp:revision>3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On-screen Show (16:9)</vt:lpwstr>
  </property>
  <property fmtid="{D5CDD505-2E9C-101B-9397-08002B2CF9AE}" pid="4" name="Slides">
    <vt:i4>6</vt:i4>
  </property>
</Properties>
</file>