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8.xml" ContentType="application/vnd.openxmlformats-officedocument.theme+xml"/>
  <Override PartName="/ppt/theme/theme20.xml" ContentType="application/vnd.openxmlformats-officedocument.theme+xml"/>
  <Override PartName="/ppt/theme/theme2.xml" ContentType="application/vnd.openxmlformats-officedocument.theme+xml"/>
  <Override PartName="/ppt/theme/theme19.xml" ContentType="application/vnd.openxmlformats-officedocument.theme+xml"/>
  <Override PartName="/ppt/theme/theme10.xml" ContentType="application/vnd.openxmlformats-officedocument.theme+xml"/>
  <Override PartName="/ppt/theme/theme3.xml" ContentType="application/vnd.openxmlformats-officedocument.theme+xml"/>
  <Override PartName="/ppt/theme/theme11.xml" ContentType="application/vnd.openxmlformats-officedocument.theme+xml"/>
  <Override PartName="/ppt/theme/theme4.xml" ContentType="application/vnd.openxmlformats-officedocument.theme+xml"/>
  <Override PartName="/ppt/theme/theme12.xml" ContentType="application/vnd.openxmlformats-officedocument.theme+xml"/>
  <Override PartName="/ppt/theme/theme5.xml" ContentType="application/vnd.openxmlformats-officedocument.theme+xml"/>
  <Override PartName="/ppt/theme/theme13.xml" ContentType="application/vnd.openxmlformats-officedocument.theme+xml"/>
  <Override PartName="/ppt/theme/theme6.xml" ContentType="application/vnd.openxmlformats-officedocument.theme+xml"/>
  <Override PartName="/ppt/theme/theme14.xml" ContentType="application/vnd.openxmlformats-officedocument.theme+xml"/>
  <Override PartName="/ppt/theme/theme7.xml" ContentType="application/vnd.openxmlformats-officedocument.theme+xml"/>
  <Override PartName="/ppt/theme/theme15.xml" ContentType="application/vnd.openxmlformats-officedocument.theme+xml"/>
  <Override PartName="/ppt/theme/theme8.xml" ContentType="application/vnd.openxmlformats-officedocument.theme+xml"/>
  <Override PartName="/ppt/theme/theme16.xml" ContentType="application/vnd.openxmlformats-officedocument.theme+xml"/>
  <Override PartName="/ppt/theme/theme9.xml" ContentType="application/vnd.openxmlformats-officedocument.theme+xml"/>
  <Override PartName="/ppt/theme/theme17.xml" ContentType="application/vnd.openxmlformats-officedocument.theme+xml"/>
  <Override PartName="/ppt/media/image2.png" ContentType="image/png"/>
  <Override PartName="/ppt/media/image25.png" ContentType="image/png"/>
  <Override PartName="/ppt/media/image12.png" ContentType="image/png"/>
  <Override PartName="/ppt/media/image10.png" ContentType="image/png"/>
  <Override PartName="/ppt/media/image3.png" ContentType="image/png"/>
  <Override PartName="/ppt/media/image26.png" ContentType="image/png"/>
  <Override PartName="/ppt/media/image13.png" ContentType="image/png"/>
  <Override PartName="/ppt/media/image11.png" ContentType="image/png"/>
  <Override PartName="/ppt/media/image1.png" ContentType="image/png"/>
  <Override PartName="/ppt/media/image24.png" ContentType="image/png"/>
  <Override PartName="/ppt/media/image27.png" ContentType="image/png"/>
  <Override PartName="/ppt/media/image4.png" ContentType="image/png"/>
  <Override PartName="/ppt/media/image14.png" ContentType="image/png"/>
  <Override PartName="/ppt/media/image28.png" ContentType="image/png"/>
  <Override PartName="/ppt/media/image5.png" ContentType="image/png"/>
  <Override PartName="/ppt/media/image15.png" ContentType="image/png"/>
  <Override PartName="/ppt/media/image29.png" ContentType="image/png"/>
  <Override PartName="/ppt/media/image6.png" ContentType="image/png"/>
  <Override PartName="/ppt/media/image16.png" ContentType="image/png"/>
  <Override PartName="/ppt/media/image7.png" ContentType="image/png"/>
  <Override PartName="/ppt/media/image17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9.png" ContentType="image/png"/>
  <Override PartName="/ppt/media/image30.png" ContentType="image/png"/>
  <Override PartName="/ppt/media/image8.png" ContentType="image/png"/>
  <Override PartName="/ppt/media/image20.png" ContentType="image/png"/>
  <Override PartName="/ppt/media/image18.png" ContentType="image/png"/>
  <Override PartName="/ppt/media/image31.png" ContentType="image/png"/>
  <Override PartName="/ppt/media/image23.png" ContentType="image/png"/>
  <Override PartName="/ppt/media/image32.png" ContentType="image/png"/>
  <Override PartName="/ppt/media/image33.png" ContentType="image/png"/>
  <Override PartName="/ppt/_rels/presentation.xml.rels" ContentType="application/vnd.openxmlformats-package.relationships+xml"/>
  <Override PartName="/ppt/slideLayouts/_rels/slideLayout22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5.xml.rels" ContentType="application/vnd.openxmlformats-package.relationships+xml"/>
  <Override PartName="/ppt/slideLayouts/_rels/slideLayout216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6.xml.rels" ContentType="application/vnd.openxmlformats-package.relationships+xml"/>
  <Override PartName="/ppt/slideLayouts/_rels/slideLayout199.xml.rels" ContentType="application/vnd.openxmlformats-package.relationships+xml"/>
  <Override PartName="/ppt/slideLayouts/_rels/slideLayout205.xml.rels" ContentType="application/vnd.openxmlformats-package.relationships+xml"/>
  <Override PartName="/ppt/slideLayouts/_rels/slideLayout198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200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03.xml.rels" ContentType="application/vnd.openxmlformats-package.relationships+xml"/>
  <Override PartName="/ppt/slideLayouts/_rels/slideLayout196.xml.rels" ContentType="application/vnd.openxmlformats-package.relationships+xml"/>
  <Override PartName="/ppt/slideLayouts/_rels/slideLayout192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2.xml.rels" ContentType="application/vnd.openxmlformats-package.relationships+xml"/>
  <Override PartName="/ppt/slideLayouts/_rels/slideLayout195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91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201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94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90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1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1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04.xml.rels" ContentType="application/vnd.openxmlformats-package.relationships+xml"/>
  <Override PartName="/ppt/slideLayouts/_rels/slideLayout197.xml.rels" ContentType="application/vnd.openxmlformats-package.relationships+xml"/>
  <Override PartName="/ppt/slideLayouts/_rels/slideLayout187.xml.rels" ContentType="application/vnd.openxmlformats-package.relationships+xml"/>
  <Override PartName="/ppt/slideLayouts/_rels/slideLayout228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222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212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11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210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227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219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21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1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207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8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8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86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8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2.xml.rels" ContentType="application/vnd.openxmlformats-package.relationships+xml"/>
  <Override PartName="/ppt/slideLayouts/_rels/slideLayout185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18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224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221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8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9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208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93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220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223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41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1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_rels/slide19.xml.rels" ContentType="application/vnd.openxmlformats-package.relationships+xml"/>
  <Override PartName="/ppt/slides/_rels/slide16.xml.rels" ContentType="application/vnd.openxmlformats-package.relationships+xml"/>
  <Override PartName="/ppt/slides/_rels/slide9.xml.rels" ContentType="application/vnd.openxmlformats-package.relationships+xml"/>
  <Override PartName="/ppt/slides/_rels/slide18.xml.rels" ContentType="application/vnd.openxmlformats-package.relationships+xml"/>
  <Override PartName="/ppt/slides/_rels/slide20.xml.rels" ContentType="application/vnd.openxmlformats-package.relationships+xml"/>
  <Override PartName="/ppt/slides/_rels/slide17.xml.rels" ContentType="application/vnd.openxmlformats-package.relationships+xml"/>
  <Override PartName="/ppt/slides/_rels/slide15.xml.rels" ContentType="application/vnd.openxmlformats-package.relationships+xml"/>
  <Override PartName="/ppt/slides/_rels/slide8.xml.rels" ContentType="application/vnd.openxmlformats-package.relationships+xml"/>
  <Override PartName="/ppt/slides/_rels/slide14.xml.rels" ContentType="application/vnd.openxmlformats-package.relationships+xml"/>
  <Override PartName="/ppt/slides/_rels/slide7.xml.rels" ContentType="application/vnd.openxmlformats-package.relationships+xml"/>
  <Override PartName="/ppt/slides/_rels/slide13.xml.rels" ContentType="application/vnd.openxmlformats-package.relationships+xml"/>
  <Override PartName="/ppt/slides/_rels/slide6.xml.rels" ContentType="application/vnd.openxmlformats-package.relationships+xml"/>
  <Override PartName="/ppt/slides/_rels/slide12.xml.rels" ContentType="application/vnd.openxmlformats-package.relationships+xml"/>
  <Override PartName="/ppt/slides/_rels/slide5.xml.rels" ContentType="application/vnd.openxmlformats-package.relationships+xml"/>
  <Override PartName="/ppt/slides/_rels/slide11.xml.rels" ContentType="application/vnd.openxmlformats-package.relationships+xml"/>
  <Override PartName="/ppt/slides/_rels/slide4.xml.rels" ContentType="application/vnd.openxmlformats-package.relationships+xml"/>
  <Override PartName="/ppt/slides/_rels/slide10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16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.xml.rels" ContentType="application/vnd.openxmlformats-package.relationships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  <p:sldMasterId id="2147483843" r:id="rId17"/>
    <p:sldMasterId id="2147483856" r:id="rId18"/>
    <p:sldMasterId id="2147483869" r:id="rId19"/>
    <p:sldMasterId id="2147483882" r:id="rId20"/>
  </p:sldMasterIdLst>
  <p:notesMasterIdLst>
    <p:notesMasterId r:id="rId21"/>
  </p:notes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</p:sld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notesMaster" Target="notesMasters/notesMaster1.xml"/><Relationship Id="rId22" Type="http://schemas.openxmlformats.org/officeDocument/2006/relationships/slide" Target="slides/slide1.xml"/><Relationship Id="rId23" Type="http://schemas.openxmlformats.org/officeDocument/2006/relationships/slide" Target="slides/slide2.xml"/><Relationship Id="rId24" Type="http://schemas.openxmlformats.org/officeDocument/2006/relationships/slide" Target="slides/slide3.xml"/><Relationship Id="rId25" Type="http://schemas.openxmlformats.org/officeDocument/2006/relationships/slide" Target="slides/slide4.xml"/><Relationship Id="rId26" Type="http://schemas.openxmlformats.org/officeDocument/2006/relationships/slide" Target="slides/slide5.xml"/><Relationship Id="rId27" Type="http://schemas.openxmlformats.org/officeDocument/2006/relationships/slide" Target="slides/slide6.xml"/><Relationship Id="rId28" Type="http://schemas.openxmlformats.org/officeDocument/2006/relationships/slide" Target="slides/slide7.xml"/><Relationship Id="rId29" Type="http://schemas.openxmlformats.org/officeDocument/2006/relationships/slide" Target="slides/slide8.xml"/><Relationship Id="rId30" Type="http://schemas.openxmlformats.org/officeDocument/2006/relationships/slide" Target="slides/slide9.xml"/><Relationship Id="rId31" Type="http://schemas.openxmlformats.org/officeDocument/2006/relationships/slide" Target="slides/slide10.xml"/><Relationship Id="rId32" Type="http://schemas.openxmlformats.org/officeDocument/2006/relationships/slide" Target="slides/slide11.xml"/><Relationship Id="rId33" Type="http://schemas.openxmlformats.org/officeDocument/2006/relationships/slide" Target="slides/slide12.xml"/><Relationship Id="rId34" Type="http://schemas.openxmlformats.org/officeDocument/2006/relationships/slide" Target="slides/slide13.xml"/><Relationship Id="rId35" Type="http://schemas.openxmlformats.org/officeDocument/2006/relationships/slide" Target="slides/slide14.xml"/><Relationship Id="rId36" Type="http://schemas.openxmlformats.org/officeDocument/2006/relationships/slide" Target="slides/slide15.xml"/><Relationship Id="rId37" Type="http://schemas.openxmlformats.org/officeDocument/2006/relationships/slide" Target="slides/slide16.xml"/><Relationship Id="rId38" Type="http://schemas.openxmlformats.org/officeDocument/2006/relationships/slide" Target="slides/slide17.xml"/><Relationship Id="rId39" Type="http://schemas.openxmlformats.org/officeDocument/2006/relationships/slide" Target="slides/slide18.xml"/><Relationship Id="rId40" Type="http://schemas.openxmlformats.org/officeDocument/2006/relationships/slide" Target="slides/slide19.xml"/><Relationship Id="rId41" Type="http://schemas.openxmlformats.org/officeDocument/2006/relationships/slide" Target="slides/slide20.xml"/><Relationship Id="rId4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0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mover o slide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Clique para editar o formato de notas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&lt;cabeçalho&gt;</a:t>
            </a:r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2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pt-B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&lt;data/hora&gt;</a:t>
            </a:r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3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pt-B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&lt;rodapé&gt;</a:t>
            </a:r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4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pt-B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FDAFC50D-368F-4222-82AC-E614145A4AC1}" type="slidenum"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10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5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6ED6D7D-485A-4FED-8171-ABB2FDF1143A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2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8133E37-9CCD-4304-9E94-B3425A8C14B6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5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41B0F44-9E44-453D-9D14-250140AB738F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8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0F84CF6-5834-4F53-8308-018D44884525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1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EA39C09-9F33-4E7D-A1F8-F7CB2EB854BC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4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6FC47FC-3770-4AAA-83A2-119C799FA504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7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73C655F-F91D-4321-BA74-96158EB58E6F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0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FB2C8BB-DE59-4D9F-93D2-CF949E92513A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5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3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3FA0B23-2687-4D5F-8BD4-6C278717FBAD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6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2BF36E2-2C48-47CB-A46B-43D50974AB87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9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5644917-48BE-46B5-BDEB-F0369C19ADEB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10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8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8EEE89A-B4D2-4175-8379-BF83853C9F31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2" name="PlaceHolder 3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16A07D4-EB65-4161-915A-05A4123BBD34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1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5FDE389-EFF6-4003-ACA5-DFC553665AD6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4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BC2BD0A-84A3-4CC0-BBFF-FF40EEF36B66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7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62F51E1-6A56-4357-97BE-4A9EAB8C6780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0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D8D36D2-B9F3-4C90-B964-9487CE1567A6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3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2A07F1E-B7AC-4F5B-A6C7-A0CE46F23A87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6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BB60275-872F-47F3-B3AE-BE1C7514B24C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0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5D9CC9E-9242-4E5F-BCA1-0F708E476417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1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4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6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2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0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1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2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6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8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2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3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4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2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4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9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2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3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4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5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3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8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0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3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4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5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6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7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4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9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6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1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4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5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6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7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80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192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04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16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27.xml"/><Relationship Id="rId16" Type="http://schemas.openxmlformats.org/officeDocument/2006/relationships/slideLayout" Target="../slideLayouts/slideLayout22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2.png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320" cy="8228520"/>
          </a:xfrm>
          <a:prstGeom prst="rect">
            <a:avLst/>
          </a:prstGeom>
          <a:ln w="0">
            <a:noFill/>
          </a:ln>
        </p:spPr>
      </p:pic>
      <p:sp>
        <p:nvSpPr>
          <p:cNvPr id="1" name="Shape 0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2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520" cy="4104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370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371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411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412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452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453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493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494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534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535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575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576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616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617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657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658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65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698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699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70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739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740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7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42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43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83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84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124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125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165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166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206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207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247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248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288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289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29680" cy="8228880"/>
          </a:xfrm>
          <a:prstGeom prst="rect">
            <a:avLst/>
          </a:prstGeom>
          <a:ln w="0">
            <a:noFill/>
          </a:ln>
        </p:spPr>
      </p:pic>
      <p:sp>
        <p:nvSpPr>
          <p:cNvPr id="329" name="Shape 0"/>
          <p:cNvSpPr/>
          <p:nvPr/>
        </p:nvSpPr>
        <p:spPr>
          <a:xfrm>
            <a:off x="0" y="0"/>
            <a:ext cx="14629680" cy="8228880"/>
          </a:xfrm>
          <a:prstGeom prst="rect">
            <a:avLst/>
          </a:prstGeom>
          <a:solidFill>
            <a:srgbClr val="002aa5">
              <a:alpha val="7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330" name="Image 1" descr="preencoded.png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12839040" y="7749720"/>
            <a:ext cx="1721880" cy="410760"/>
          </a:xfrm>
          <a:prstGeom prst="rect">
            <a:avLst/>
          </a:prstGeom>
          <a:ln w="0">
            <a:noFill/>
          </a:ln>
        </p:spPr>
      </p:pic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09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2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7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69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slideLayout" Target="../slideLayouts/slideLayout181.xml"/><Relationship Id="rId7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93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205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17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hyperlink" Target="https://luckcard.com.br" TargetMode="External"/><Relationship Id="rId4" Type="http://schemas.openxmlformats.org/officeDocument/2006/relationships/image" Target="../media/image32.png"/><Relationship Id="rId5" Type="http://schemas.openxmlformats.org/officeDocument/2006/relationships/hyperlink" Target="mailto:comercial@luckcard.com.br" TargetMode="External"/><Relationship Id="rId6" Type="http://schemas.openxmlformats.org/officeDocument/2006/relationships/image" Target="../media/image33.png"/><Relationship Id="rId7" Type="http://schemas.openxmlformats.org/officeDocument/2006/relationships/hyperlink" Target="tel:11989071757" TargetMode="External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2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6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7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85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97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Image 6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5320" cy="8228520"/>
          </a:xfrm>
          <a:prstGeom prst="rect">
            <a:avLst/>
          </a:prstGeom>
          <a:ln w="0">
            <a:noFill/>
          </a:ln>
        </p:spPr>
      </p:pic>
      <p:sp>
        <p:nvSpPr>
          <p:cNvPr id="786" name="Text 33"/>
          <p:cNvSpPr/>
          <p:nvPr/>
        </p:nvSpPr>
        <p:spPr>
          <a:xfrm>
            <a:off x="6253200" y="776520"/>
            <a:ext cx="7112880" cy="88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6999"/>
              </a:lnSpc>
              <a:tabLst>
                <a:tab algn="l" pos="0"/>
              </a:tabLst>
            </a:pPr>
            <a:r>
              <a:rPr b="0" lang="en-US" sz="5600" spc="-1" strike="noStrike">
                <a:solidFill>
                  <a:srgbClr val="ec4e00"/>
                </a:solidFill>
                <a:latin typeface="Nunito Semi Bold"/>
                <a:ea typeface="Nunito Semi Bold"/>
              </a:rPr>
              <a:t>Luck Card </a:t>
            </a:r>
            <a:endParaRPr b="0" lang="pt-BR" sz="5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7" name="Text 34"/>
          <p:cNvSpPr/>
          <p:nvPr/>
        </p:nvSpPr>
        <p:spPr>
          <a:xfrm>
            <a:off x="6253200" y="1994400"/>
            <a:ext cx="2576520" cy="32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788" name="Image 7" descr="preencoded.png"/>
          <p:cNvPicPr/>
          <p:nvPr/>
        </p:nvPicPr>
        <p:blipFill>
          <a:blip r:embed="rId2"/>
          <a:stretch/>
        </p:blipFill>
        <p:spPr>
          <a:xfrm>
            <a:off x="6253200" y="2891520"/>
            <a:ext cx="1774440" cy="1774440"/>
          </a:xfrm>
          <a:prstGeom prst="rect">
            <a:avLst/>
          </a:prstGeom>
          <a:ln w="0">
            <a:noFill/>
          </a:ln>
        </p:spPr>
      </p:pic>
      <p:pic>
        <p:nvPicPr>
          <p:cNvPr id="789" name="Image 8" descr="preencoded.png"/>
          <p:cNvPicPr/>
          <p:nvPr/>
        </p:nvPicPr>
        <p:blipFill>
          <a:blip r:embed="rId3"/>
          <a:stretch/>
        </p:blipFill>
        <p:spPr>
          <a:xfrm>
            <a:off x="9355680" y="2891520"/>
            <a:ext cx="3229560" cy="1624680"/>
          </a:xfrm>
          <a:prstGeom prst="rect">
            <a:avLst/>
          </a:prstGeom>
          <a:ln w="0">
            <a:noFill/>
          </a:ln>
        </p:spPr>
      </p:pic>
      <p:sp>
        <p:nvSpPr>
          <p:cNvPr id="790" name="Text 35"/>
          <p:cNvSpPr/>
          <p:nvPr/>
        </p:nvSpPr>
        <p:spPr>
          <a:xfrm>
            <a:off x="9355680" y="4763880"/>
            <a:ext cx="4514400" cy="34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7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91" name="Text 36"/>
          <p:cNvSpPr/>
          <p:nvPr/>
        </p:nvSpPr>
        <p:spPr>
          <a:xfrm>
            <a:off x="6253200" y="5558040"/>
            <a:ext cx="7609320" cy="34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ffffff"/>
                </a:solidFill>
                <a:latin typeface="PT Sans"/>
                <a:ea typeface="PT Sans"/>
              </a:rPr>
              <a:t>Bem-vindo ao Mundo LUCK CARD de oportunidades !</a:t>
            </a:r>
            <a:endParaRPr b="0" lang="pt-BR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2" name="Text 37"/>
          <p:cNvSpPr/>
          <p:nvPr/>
        </p:nvSpPr>
        <p:spPr>
          <a:xfrm>
            <a:off x="6253200" y="6154920"/>
            <a:ext cx="7609320" cy="6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ffffff"/>
                </a:solidFill>
                <a:latin typeface="PT Sans"/>
                <a:ea typeface="PT Sans"/>
              </a:rPr>
              <a:t>Descubra as vantagens e benefícios do bônus de adesão, recorrentes, composição de carteira e indicação de afiliados (vendedores).</a:t>
            </a:r>
            <a:endParaRPr b="0" lang="pt-BR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3" name="Text 38"/>
          <p:cNvSpPr/>
          <p:nvPr/>
        </p:nvSpPr>
        <p:spPr>
          <a:xfrm>
            <a:off x="6253200" y="7102440"/>
            <a:ext cx="7609320" cy="34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ffffff"/>
                </a:solidFill>
                <a:latin typeface="PT Sans"/>
                <a:ea typeface="PT Sans"/>
              </a:rPr>
              <a:t>Venha para a  Luck Card e explore as oportunidades de crescimento e sucesso.</a:t>
            </a:r>
            <a:endParaRPr b="0" lang="pt-BR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5680" cy="8228880"/>
          </a:xfrm>
          <a:prstGeom prst="rect">
            <a:avLst/>
          </a:prstGeom>
          <a:ln w="0">
            <a:noFill/>
          </a:ln>
        </p:spPr>
      </p:pic>
      <p:sp>
        <p:nvSpPr>
          <p:cNvPr id="866" name="Text 0"/>
          <p:cNvSpPr/>
          <p:nvPr/>
        </p:nvSpPr>
        <p:spPr>
          <a:xfrm>
            <a:off x="6350400" y="2625120"/>
            <a:ext cx="741528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225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SERVIÇOS DISPOSTOS PARA ATENDIMENTO DE URGÊNCIA ODONTOLÓGICA</a:t>
            </a:r>
            <a:endParaRPr b="0" lang="pt-BR" sz="22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7" name="Text 1"/>
          <p:cNvSpPr/>
          <p:nvPr/>
        </p:nvSpPr>
        <p:spPr>
          <a:xfrm>
            <a:off x="6350400" y="3629160"/>
            <a:ext cx="7415280" cy="197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3101"/>
              </a:lnSpc>
              <a:tabLst>
                <a:tab algn="l" pos="0"/>
              </a:tabLst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O Usuário terá direito GRATUITAMENTE a 33 (trinta e três) SERVIÇOS ODONTOLÓGICOS DE URGÊNCIA, conforme a tabela VRPO, para atendimento da DOR DENTE de baixa complexidade, podendo ser realizados em DENTES DE LEITE (decíduos), PERMANENTES, E ESTRUTURAIS afins, de acordo com o contratado.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5680" cy="8228880"/>
          </a:xfrm>
          <a:prstGeom prst="rect">
            <a:avLst/>
          </a:prstGeom>
          <a:ln w="0">
            <a:noFill/>
          </a:ln>
        </p:spPr>
      </p:pic>
      <p:sp>
        <p:nvSpPr>
          <p:cNvPr id="869" name="Text 0"/>
          <p:cNvSpPr/>
          <p:nvPr/>
        </p:nvSpPr>
        <p:spPr>
          <a:xfrm>
            <a:off x="6350400" y="1742400"/>
            <a:ext cx="7415280" cy="200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7849"/>
              </a:lnSpc>
              <a:tabLst>
                <a:tab algn="l" pos="0"/>
              </a:tabLst>
            </a:pPr>
            <a:r>
              <a:rPr b="0" lang="en-US" sz="630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SAF Luck Card 24 hs</a:t>
            </a:r>
            <a:endParaRPr b="0" lang="pt-BR" sz="6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0" name="Text 1"/>
          <p:cNvSpPr/>
          <p:nvPr/>
        </p:nvSpPr>
        <p:spPr>
          <a:xfrm>
            <a:off x="6350400" y="4116960"/>
            <a:ext cx="7415280" cy="236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3101"/>
              </a:lnSpc>
              <a:tabLst>
                <a:tab algn="l" pos="0"/>
              </a:tabLst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O SAF Luck Card Dental garante ao(s) associados o reembolso de despesas ou a prestação do serviço de Assistência Funeral, a critério do associado, de acordo com o cartão aderido, em caso de falecimento do Associado titular,  e/ou seus dependentes incluídos no cartão (Cônjuge/Companheiro(a) e aos seus Filhos até 18 (dezoito) anos) decorrente de qualquer causa.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5680" cy="8228880"/>
          </a:xfrm>
          <a:prstGeom prst="rect">
            <a:avLst/>
          </a:prstGeom>
          <a:ln w="0">
            <a:noFill/>
          </a:ln>
        </p:spPr>
      </p:pic>
      <p:sp>
        <p:nvSpPr>
          <p:cNvPr id="872" name="Text 0"/>
          <p:cNvSpPr/>
          <p:nvPr/>
        </p:nvSpPr>
        <p:spPr>
          <a:xfrm>
            <a:off x="766080" y="1115640"/>
            <a:ext cx="7108200" cy="88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6951"/>
              </a:lnSpc>
              <a:tabLst>
                <a:tab algn="l" pos="0"/>
              </a:tabLst>
            </a:pPr>
            <a:r>
              <a:rPr b="0" lang="en-US" sz="555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SAF Luck Card 24 hs</a:t>
            </a:r>
            <a:endParaRPr b="0" lang="pt-BR" sz="5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3" name="Text 1"/>
          <p:cNvSpPr/>
          <p:nvPr/>
        </p:nvSpPr>
        <p:spPr>
          <a:xfrm>
            <a:off x="766080" y="2332440"/>
            <a:ext cx="5526360" cy="32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SAF - Serviço de Assistência Funeral  24 horas.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4" name="Text 2"/>
          <p:cNvSpPr/>
          <p:nvPr/>
        </p:nvSpPr>
        <p:spPr>
          <a:xfrm>
            <a:off x="766080" y="2982600"/>
            <a:ext cx="7611120" cy="140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ffffff"/>
                </a:solidFill>
                <a:latin typeface="PT Sans"/>
                <a:ea typeface="PT Sans"/>
              </a:rPr>
              <a:t>O Serviço de Assistência Funeral tem como objetivo, a realização do funeral do Associado falecido de acordo com o Cartão Help escolhido. Com a assistência funeral da LuckCard (0800), você garante segurança e paz de espírito, sabendo que todos os detalhes serão cuidados com o máximo respeito e profissionalismo.</a:t>
            </a:r>
            <a:endParaRPr b="0" lang="pt-BR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5" name="Text 3"/>
          <p:cNvSpPr/>
          <p:nvPr/>
        </p:nvSpPr>
        <p:spPr>
          <a:xfrm>
            <a:off x="766080" y="4712400"/>
            <a:ext cx="5025960" cy="32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SAF - Serviço de Auxilio Funeral  24 horas.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6" name="Text 4"/>
          <p:cNvSpPr/>
          <p:nvPr/>
        </p:nvSpPr>
        <p:spPr>
          <a:xfrm>
            <a:off x="766080" y="5362560"/>
            <a:ext cx="7611120" cy="175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ffffff"/>
                </a:solidFill>
                <a:latin typeface="PT Sans"/>
                <a:ea typeface="PT Sans"/>
              </a:rPr>
              <a:t>O Serviço de Auxílio Funeral da LuckCard está disponível 24 horas por dia para proporcionar amparo e tranquilidade em um dos momentos mais delicados da vida. Com o SAF, você conta com o reembolso de despesas relacionadas ao funeral, garantindo que você e sua família possam se concentrar no que realmente importa: prestar as últimas homenagens ao seu ente querido. </a:t>
            </a:r>
            <a:endParaRPr b="0" lang="pt-BR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Text 0"/>
          <p:cNvSpPr/>
          <p:nvPr/>
        </p:nvSpPr>
        <p:spPr>
          <a:xfrm>
            <a:off x="968760" y="2237040"/>
            <a:ext cx="970236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700"/>
              </a:lnSpc>
              <a:tabLst>
                <a:tab algn="l" pos="0"/>
              </a:tabLst>
            </a:pPr>
            <a:r>
              <a:rPr b="0" lang="en-US" sz="455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SAF - Serviço de Assistência Funeral</a:t>
            </a:r>
            <a:endParaRPr b="0" lang="pt-BR" sz="4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8" name="Text 1"/>
          <p:cNvSpPr/>
          <p:nvPr/>
        </p:nvSpPr>
        <p:spPr>
          <a:xfrm>
            <a:off x="968760" y="3580200"/>
            <a:ext cx="32382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225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Transporte e Preparação</a:t>
            </a:r>
            <a:endParaRPr b="0" lang="pt-BR" sz="22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9" name="Text 2"/>
          <p:cNvSpPr/>
          <p:nvPr/>
        </p:nvSpPr>
        <p:spPr>
          <a:xfrm>
            <a:off x="968760" y="4190040"/>
            <a:ext cx="6044400" cy="157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3101"/>
              </a:lnSpc>
              <a:tabLst>
                <a:tab algn="l" pos="0"/>
              </a:tabLst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O Cartão Help oferece transporte do corpo em urna mortuária apropriada para o local de sepultamento (até 300 km), além da preparação do corpo para o velório e sepultamento.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0" name="Text 3"/>
          <p:cNvSpPr/>
          <p:nvPr/>
        </p:nvSpPr>
        <p:spPr>
          <a:xfrm>
            <a:off x="7623720" y="3580200"/>
            <a:ext cx="32580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225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Cobertura para a Família</a:t>
            </a:r>
            <a:endParaRPr b="0" lang="pt-BR" sz="22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1" name="Text 4"/>
          <p:cNvSpPr/>
          <p:nvPr/>
        </p:nvSpPr>
        <p:spPr>
          <a:xfrm>
            <a:off x="7623720" y="4190040"/>
            <a:ext cx="6044400" cy="157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3101"/>
              </a:lnSpc>
              <a:tabLst>
                <a:tab algn="l" pos="0"/>
              </a:tabLst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A assistência funeral está disponível para o titular, cônjuge e filhos menores, garantindo que todos os membros da família estejam amparados em caso de falecimento.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Text 0"/>
          <p:cNvSpPr/>
          <p:nvPr/>
        </p:nvSpPr>
        <p:spPr>
          <a:xfrm>
            <a:off x="968760" y="1183680"/>
            <a:ext cx="857412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700"/>
              </a:lnSpc>
              <a:tabLst>
                <a:tab algn="l" pos="0"/>
              </a:tabLst>
            </a:pPr>
            <a:r>
              <a:rPr b="0" lang="en-US" sz="455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SAF - Serviço de Auxilio Funeral</a:t>
            </a:r>
            <a:endParaRPr b="0" lang="pt-BR" sz="4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3" name="Text 1"/>
          <p:cNvSpPr/>
          <p:nvPr/>
        </p:nvSpPr>
        <p:spPr>
          <a:xfrm>
            <a:off x="968760" y="2403720"/>
            <a:ext cx="1269216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101"/>
              </a:lnSpc>
              <a:tabLst>
                <a:tab algn="l" pos="0"/>
              </a:tabLst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A ocorrência do Sinistro será comprovada mediante a apresentação dos seguintes documentos. 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4" name="Text 2"/>
          <p:cNvSpPr/>
          <p:nvPr/>
        </p:nvSpPr>
        <p:spPr>
          <a:xfrm>
            <a:off x="1284480" y="3076200"/>
            <a:ext cx="1237644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50" spc="-1" strike="noStrike">
                <a:solidFill>
                  <a:srgbClr val="ffffff"/>
                </a:solidFill>
                <a:latin typeface="PT Sans"/>
                <a:ea typeface="PT Sans"/>
              </a:rPr>
              <a:t>Formulário de aviso de sinistro; </a:t>
            </a:r>
            <a:endParaRPr b="0" lang="pt-BR" sz="1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5" name="Text 3"/>
          <p:cNvSpPr/>
          <p:nvPr/>
        </p:nvSpPr>
        <p:spPr>
          <a:xfrm>
            <a:off x="968760" y="3669840"/>
            <a:ext cx="1269216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101"/>
              </a:lnSpc>
              <a:tabLst>
                <a:tab algn="l" pos="0"/>
              </a:tabLst>
            </a:pPr>
            <a:r>
              <a:rPr b="1" lang="en-US" sz="1900" spc="-1" strike="noStrike">
                <a:solidFill>
                  <a:srgbClr val="aee4bd"/>
                </a:solidFill>
                <a:latin typeface="PT Sans"/>
                <a:ea typeface="PT Sans"/>
              </a:rPr>
              <a:t>Documentos necessários do associado: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6" name="Text 4"/>
          <p:cNvSpPr/>
          <p:nvPr/>
        </p:nvSpPr>
        <p:spPr>
          <a:xfrm>
            <a:off x="1284480" y="4342680"/>
            <a:ext cx="1237644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50" spc="-1" strike="noStrike">
                <a:solidFill>
                  <a:srgbClr val="ffffff"/>
                </a:solidFill>
                <a:latin typeface="PT Sans"/>
                <a:ea typeface="PT Sans"/>
              </a:rPr>
              <a:t>Cópia da Carteira de Identidade, CPF do Segurado e comprovante de residência do Segurado; </a:t>
            </a:r>
            <a:endParaRPr b="0" lang="pt-BR" sz="1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7" name="Text 5"/>
          <p:cNvSpPr/>
          <p:nvPr/>
        </p:nvSpPr>
        <p:spPr>
          <a:xfrm>
            <a:off x="1284480" y="4745160"/>
            <a:ext cx="1237644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50" spc="-1" strike="noStrike">
                <a:solidFill>
                  <a:srgbClr val="ffffff"/>
                </a:solidFill>
                <a:latin typeface="PT Sans"/>
                <a:ea typeface="PT Sans"/>
              </a:rPr>
              <a:t>Cópia autenticada da Certidão de Óbito do Segurado; </a:t>
            </a:r>
            <a:endParaRPr b="0" lang="pt-BR" sz="1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8" name="Text 6"/>
          <p:cNvSpPr/>
          <p:nvPr/>
        </p:nvSpPr>
        <p:spPr>
          <a:xfrm>
            <a:off x="968760" y="5338800"/>
            <a:ext cx="1269216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101"/>
              </a:lnSpc>
              <a:tabLst>
                <a:tab algn="l" pos="0"/>
              </a:tabLst>
            </a:pPr>
            <a:r>
              <a:rPr b="1" lang="en-US" sz="1900" spc="-1" strike="noStrike">
                <a:solidFill>
                  <a:srgbClr val="aee4bd"/>
                </a:solidFill>
                <a:latin typeface="PT Sans"/>
                <a:ea typeface="PT Sans"/>
              </a:rPr>
              <a:t>Documentos necessários do responsável pelo pagamento: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9" name="Text 7"/>
          <p:cNvSpPr/>
          <p:nvPr/>
        </p:nvSpPr>
        <p:spPr>
          <a:xfrm>
            <a:off x="1284480" y="6011280"/>
            <a:ext cx="1237644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50" spc="-1" strike="noStrike">
                <a:solidFill>
                  <a:srgbClr val="ffffff"/>
                </a:solidFill>
                <a:latin typeface="PT Sans"/>
                <a:ea typeface="PT Sans"/>
              </a:rPr>
              <a:t>Cópia autenticada ou comprovante original das despesas realizadas com o funeral; </a:t>
            </a:r>
            <a:endParaRPr b="0" lang="pt-BR" sz="1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0" name="Text 8"/>
          <p:cNvSpPr/>
          <p:nvPr/>
        </p:nvSpPr>
        <p:spPr>
          <a:xfrm>
            <a:off x="1284480" y="6413760"/>
            <a:ext cx="12376440" cy="63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50" spc="-1" strike="noStrike">
                <a:solidFill>
                  <a:srgbClr val="ffffff"/>
                </a:solidFill>
                <a:latin typeface="PT Sans"/>
                <a:ea typeface="PT Sans"/>
              </a:rPr>
              <a:t>Cópia da Carteira de Identidade, CPF, comprovante de residência e comprovante de conta bancária do responsável pelo pagamento das despesas com a realização do funeral; </a:t>
            </a:r>
            <a:endParaRPr b="0" lang="pt-BR" sz="15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5680" cy="8228880"/>
          </a:xfrm>
          <a:prstGeom prst="rect">
            <a:avLst/>
          </a:prstGeom>
          <a:ln w="0">
            <a:noFill/>
          </a:ln>
        </p:spPr>
      </p:pic>
      <p:sp>
        <p:nvSpPr>
          <p:cNvPr id="892" name="Text 0"/>
          <p:cNvSpPr/>
          <p:nvPr/>
        </p:nvSpPr>
        <p:spPr>
          <a:xfrm>
            <a:off x="6212880" y="734040"/>
            <a:ext cx="6741360" cy="84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6599"/>
              </a:lnSpc>
              <a:tabLst>
                <a:tab algn="l" pos="0"/>
              </a:tabLst>
            </a:pPr>
            <a:r>
              <a:rPr b="0" lang="en-US" sz="530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Lucap</a:t>
            </a:r>
            <a:endParaRPr b="0" lang="pt-BR" sz="5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3" name="Text 1"/>
          <p:cNvSpPr/>
          <p:nvPr/>
        </p:nvSpPr>
        <p:spPr>
          <a:xfrm>
            <a:off x="6212880" y="1888200"/>
            <a:ext cx="542304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23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Título de Capitalização Luck Card Dental</a:t>
            </a:r>
            <a:endParaRPr b="0" lang="pt-BR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4" name="Text 2"/>
          <p:cNvSpPr/>
          <p:nvPr/>
        </p:nvSpPr>
        <p:spPr>
          <a:xfrm>
            <a:off x="6212880" y="2566080"/>
            <a:ext cx="7689960" cy="166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ffffff"/>
                </a:solidFill>
                <a:latin typeface="PT Sans"/>
                <a:ea typeface="PT Sans"/>
              </a:rPr>
              <a:t>O Título será contemplado quando o seu número para sorteio coincidir, da esquerda para a direita, com os dígitos do número formado pelo algarismo da dezena simples do 1º prêmio da Extração da Loteria Federal seguido dos algarismos das unidades simples dos 5 (cinco) prêmios da extração da Loteria Federal estabelecendo-se a leitura verticalmente, de cima para baixo, conforme exemplo a seguir: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5" name="Shape 3"/>
          <p:cNvSpPr/>
          <p:nvPr/>
        </p:nvSpPr>
        <p:spPr>
          <a:xfrm>
            <a:off x="6212880" y="4460400"/>
            <a:ext cx="7689960" cy="3034440"/>
          </a:xfrm>
          <a:prstGeom prst="roundRect">
            <a:avLst>
              <a:gd name="adj" fmla="val 10262"/>
            </a:avLst>
          </a:prstGeom>
          <a:noFill/>
          <a:ln w="7620">
            <a:solidFill>
              <a:srgbClr val="ffffff">
                <a:alpha val="24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96" name="Shape 4"/>
          <p:cNvSpPr/>
          <p:nvPr/>
        </p:nvSpPr>
        <p:spPr>
          <a:xfrm>
            <a:off x="6220800" y="4467960"/>
            <a:ext cx="7674840" cy="2422800"/>
          </a:xfrm>
          <a:prstGeom prst="rect">
            <a:avLst/>
          </a:prstGeom>
          <a:solidFill>
            <a:srgbClr val="ffffff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97" name="Text 5"/>
          <p:cNvSpPr/>
          <p:nvPr/>
        </p:nvSpPr>
        <p:spPr>
          <a:xfrm>
            <a:off x="6428160" y="4600080"/>
            <a:ext cx="3418200" cy="3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ffffff"/>
                </a:solidFill>
                <a:latin typeface="PT Sans"/>
                <a:ea typeface="PT Sans"/>
              </a:rPr>
              <a:t>1º Prêmio = 1012</a:t>
            </a:r>
            <a:r>
              <a:rPr b="1" lang="en-US" sz="1600" spc="-1" strike="noStrike">
                <a:solidFill>
                  <a:srgbClr val="f76f36"/>
                </a:solidFill>
                <a:latin typeface="PT Sans"/>
                <a:ea typeface="PT Sans"/>
              </a:rPr>
              <a:t>5</a:t>
            </a:r>
            <a:r>
              <a:rPr b="0" lang="en-US" sz="1600" spc="-1" strike="noStrike">
                <a:solidFill>
                  <a:srgbClr val="ffffff"/>
                </a:solidFill>
                <a:latin typeface="PT Sans"/>
                <a:ea typeface="PT Sans"/>
              </a:rPr>
              <a:t> 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8" name="Text 6"/>
          <p:cNvSpPr/>
          <p:nvPr/>
        </p:nvSpPr>
        <p:spPr>
          <a:xfrm>
            <a:off x="6428160" y="5056920"/>
            <a:ext cx="3418200" cy="3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ffffff"/>
                </a:solidFill>
                <a:latin typeface="PT Sans"/>
                <a:ea typeface="PT Sans"/>
              </a:rPr>
              <a:t>2º Prêmio = 1132</a:t>
            </a:r>
            <a:r>
              <a:rPr b="1" lang="en-US" sz="1600" spc="-1" strike="noStrike">
                <a:solidFill>
                  <a:srgbClr val="f76f36"/>
                </a:solidFill>
                <a:latin typeface="PT Sans"/>
                <a:ea typeface="PT Sans"/>
              </a:rPr>
              <a:t>8</a:t>
            </a:r>
            <a:r>
              <a:rPr b="0" lang="en-US" sz="1600" spc="-1" strike="noStrike">
                <a:solidFill>
                  <a:srgbClr val="ffffff"/>
                </a:solidFill>
                <a:latin typeface="PT Sans"/>
                <a:ea typeface="PT Sans"/>
              </a:rPr>
              <a:t> 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9" name="Text 7"/>
          <p:cNvSpPr/>
          <p:nvPr/>
        </p:nvSpPr>
        <p:spPr>
          <a:xfrm>
            <a:off x="6428160" y="5513400"/>
            <a:ext cx="3418200" cy="3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ffffff"/>
                </a:solidFill>
                <a:latin typeface="PT Sans"/>
                <a:ea typeface="PT Sans"/>
              </a:rPr>
              <a:t>3º Prêmio = 0527</a:t>
            </a:r>
            <a:r>
              <a:rPr b="1" lang="en-US" sz="1600" spc="-1" strike="noStrike">
                <a:solidFill>
                  <a:srgbClr val="f76f36"/>
                </a:solidFill>
                <a:latin typeface="PT Sans"/>
                <a:ea typeface="PT Sans"/>
              </a:rPr>
              <a:t>1</a:t>
            </a:r>
            <a:r>
              <a:rPr b="0" lang="en-US" sz="1600" spc="-1" strike="noStrike">
                <a:solidFill>
                  <a:srgbClr val="ffffff"/>
                </a:solidFill>
                <a:latin typeface="PT Sans"/>
                <a:ea typeface="PT Sans"/>
              </a:rPr>
              <a:t> 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0" name="Text 8"/>
          <p:cNvSpPr/>
          <p:nvPr/>
        </p:nvSpPr>
        <p:spPr>
          <a:xfrm>
            <a:off x="6428160" y="5970240"/>
            <a:ext cx="3418200" cy="3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ffffff"/>
                </a:solidFill>
                <a:latin typeface="PT Sans"/>
                <a:ea typeface="PT Sans"/>
              </a:rPr>
              <a:t>4º Prêmio = 7042</a:t>
            </a:r>
            <a:r>
              <a:rPr b="1" lang="en-US" sz="1600" spc="-1" strike="noStrike">
                <a:solidFill>
                  <a:srgbClr val="f76f36"/>
                </a:solidFill>
                <a:latin typeface="PT Sans"/>
                <a:ea typeface="PT Sans"/>
              </a:rPr>
              <a:t>0</a:t>
            </a:r>
            <a:r>
              <a:rPr b="0" lang="en-US" sz="1600" spc="-1" strike="noStrike">
                <a:solidFill>
                  <a:srgbClr val="ffffff"/>
                </a:solidFill>
                <a:latin typeface="PT Sans"/>
                <a:ea typeface="PT Sans"/>
              </a:rPr>
              <a:t> 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" name="Text 9"/>
          <p:cNvSpPr/>
          <p:nvPr/>
        </p:nvSpPr>
        <p:spPr>
          <a:xfrm>
            <a:off x="6428160" y="6427080"/>
            <a:ext cx="3418200" cy="3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ffffff"/>
                </a:solidFill>
                <a:latin typeface="PT Sans"/>
                <a:ea typeface="PT Sans"/>
              </a:rPr>
              <a:t>5º Prêmio = 4984</a:t>
            </a:r>
            <a:r>
              <a:rPr b="1" lang="en-US" sz="1600" spc="-1" strike="noStrike">
                <a:solidFill>
                  <a:srgbClr val="f76f36"/>
                </a:solidFill>
                <a:latin typeface="PT Sans"/>
                <a:ea typeface="PT Sans"/>
              </a:rPr>
              <a:t>9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" name="Text 10"/>
          <p:cNvSpPr/>
          <p:nvPr/>
        </p:nvSpPr>
        <p:spPr>
          <a:xfrm>
            <a:off x="10269720" y="4600080"/>
            <a:ext cx="3418200" cy="3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03" name="Text 11"/>
          <p:cNvSpPr/>
          <p:nvPr/>
        </p:nvSpPr>
        <p:spPr>
          <a:xfrm>
            <a:off x="10269720" y="5056920"/>
            <a:ext cx="3418200" cy="3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04" name="Text 12"/>
          <p:cNvSpPr/>
          <p:nvPr/>
        </p:nvSpPr>
        <p:spPr>
          <a:xfrm>
            <a:off x="10269720" y="5513400"/>
            <a:ext cx="3418200" cy="3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ffffff"/>
                </a:solidFill>
                <a:latin typeface="PT Sans"/>
                <a:ea typeface="PT Sans"/>
              </a:rPr>
              <a:t>Exemplo de Nº Sorteado:</a:t>
            </a:r>
            <a:r>
              <a:rPr b="1" lang="en-US" sz="1600" spc="-1" strike="noStrike">
                <a:solidFill>
                  <a:srgbClr val="ffffff"/>
                </a:solidFill>
                <a:latin typeface="PT Sans"/>
                <a:ea typeface="PT Sans"/>
              </a:rPr>
              <a:t> </a:t>
            </a:r>
            <a:r>
              <a:rPr b="1" lang="en-US" sz="1600" spc="-1" strike="noStrike">
                <a:solidFill>
                  <a:srgbClr val="f76f36"/>
                </a:solidFill>
                <a:latin typeface="PT Sans"/>
                <a:ea typeface="PT Sans"/>
              </a:rPr>
              <a:t>58.109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5" name="Shape 13"/>
          <p:cNvSpPr/>
          <p:nvPr/>
        </p:nvSpPr>
        <p:spPr>
          <a:xfrm>
            <a:off x="6220800" y="6891480"/>
            <a:ext cx="7674840" cy="595800"/>
          </a:xfrm>
          <a:prstGeom prst="rect">
            <a:avLst/>
          </a:prstGeom>
          <a:solidFill>
            <a:srgbClr val="000000">
              <a:alpha val="4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906" name="Text 14"/>
          <p:cNvSpPr/>
          <p:nvPr/>
        </p:nvSpPr>
        <p:spPr>
          <a:xfrm>
            <a:off x="6428160" y="7023600"/>
            <a:ext cx="3418200" cy="3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07" name="Text 15"/>
          <p:cNvSpPr/>
          <p:nvPr/>
        </p:nvSpPr>
        <p:spPr>
          <a:xfrm>
            <a:off x="10269720" y="7023600"/>
            <a:ext cx="3418200" cy="33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29680" cy="2484000"/>
          </a:xfrm>
          <a:prstGeom prst="rect">
            <a:avLst/>
          </a:prstGeom>
          <a:ln w="0">
            <a:noFill/>
          </a:ln>
        </p:spPr>
      </p:pic>
      <p:sp>
        <p:nvSpPr>
          <p:cNvPr id="909" name="Text 0"/>
          <p:cNvSpPr/>
          <p:nvPr/>
        </p:nvSpPr>
        <p:spPr>
          <a:xfrm>
            <a:off x="968760" y="3162240"/>
            <a:ext cx="8292600" cy="46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651"/>
              </a:lnSpc>
              <a:tabLst>
                <a:tab algn="l" pos="0"/>
              </a:tabLst>
            </a:pPr>
            <a:r>
              <a:rPr b="0" lang="en-US" sz="2900" spc="-1" strike="noStrike">
                <a:solidFill>
                  <a:srgbClr val="ffffff"/>
                </a:solidFill>
                <a:latin typeface="Nunito Semi Bold"/>
                <a:ea typeface="Nunito Semi Bold"/>
              </a:rPr>
              <a:t>Lucap - Título de Capitalização Luck Card Dental</a:t>
            </a:r>
            <a:endParaRPr b="0" lang="pt-BR" sz="2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0" name="Text 1"/>
          <p:cNvSpPr/>
          <p:nvPr/>
        </p:nvSpPr>
        <p:spPr>
          <a:xfrm>
            <a:off x="968760" y="3828600"/>
            <a:ext cx="3394440" cy="3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ffffff"/>
                </a:solidFill>
                <a:latin typeface="Nunito Semi Bold"/>
                <a:ea typeface="Nunito Semi Bold"/>
              </a:rPr>
              <a:t> </a:t>
            </a:r>
            <a:r>
              <a:rPr b="0" lang="en-US" sz="2200" spc="-1" strike="noStrike">
                <a:solidFill>
                  <a:srgbClr val="ffffff"/>
                </a:solidFill>
                <a:latin typeface="Nunito Semi Bold"/>
                <a:ea typeface="Nunito Semi Bold"/>
              </a:rPr>
              <a:t>R$ 10.000,00 em Prêmios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1" name="Image 1" descr="preencoded.png"/>
          <p:cNvPicPr/>
          <p:nvPr/>
        </p:nvPicPr>
        <p:blipFill>
          <a:blip r:embed="rId2"/>
          <a:stretch/>
        </p:blipFill>
        <p:spPr>
          <a:xfrm>
            <a:off x="968760" y="4477680"/>
            <a:ext cx="496080" cy="496080"/>
          </a:xfrm>
          <a:prstGeom prst="rect">
            <a:avLst/>
          </a:prstGeom>
          <a:ln w="0">
            <a:noFill/>
          </a:ln>
        </p:spPr>
      </p:pic>
      <p:sp>
        <p:nvSpPr>
          <p:cNvPr id="912" name="Text 2"/>
          <p:cNvSpPr/>
          <p:nvPr/>
        </p:nvSpPr>
        <p:spPr>
          <a:xfrm>
            <a:off x="968760" y="5173200"/>
            <a:ext cx="2805480" cy="3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Número da sorte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3" name="Text 3"/>
          <p:cNvSpPr/>
          <p:nvPr/>
        </p:nvSpPr>
        <p:spPr>
          <a:xfrm>
            <a:off x="968760" y="5643000"/>
            <a:ext cx="2948760" cy="95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pc="-1" strike="noStrike">
                <a:solidFill>
                  <a:srgbClr val="ffffff"/>
                </a:solidFill>
                <a:latin typeface="PT Sans"/>
                <a:ea typeface="PT Sans"/>
              </a:rPr>
              <a:t>Você recebe o número da sorte, único, disponível no app,  e com ele participa dos sorteios mensais.</a:t>
            </a:r>
            <a:endParaRPr b="0" lang="pt-BR" sz="15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4" name="Image 2" descr="preencoded.png"/>
          <p:cNvPicPr/>
          <p:nvPr/>
        </p:nvPicPr>
        <p:blipFill>
          <a:blip r:embed="rId3"/>
          <a:stretch/>
        </p:blipFill>
        <p:spPr>
          <a:xfrm>
            <a:off x="4216320" y="4477680"/>
            <a:ext cx="496080" cy="496080"/>
          </a:xfrm>
          <a:prstGeom prst="rect">
            <a:avLst/>
          </a:prstGeom>
          <a:ln w="0">
            <a:noFill/>
          </a:ln>
        </p:spPr>
      </p:pic>
      <p:sp>
        <p:nvSpPr>
          <p:cNvPr id="915" name="Text 4"/>
          <p:cNvSpPr/>
          <p:nvPr/>
        </p:nvSpPr>
        <p:spPr>
          <a:xfrm>
            <a:off x="4216320" y="5173200"/>
            <a:ext cx="2805480" cy="34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O Cartão Help 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6" name="Text 5"/>
          <p:cNvSpPr/>
          <p:nvPr/>
        </p:nvSpPr>
        <p:spPr>
          <a:xfrm>
            <a:off x="4216320" y="5643000"/>
            <a:ext cx="2948760" cy="190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pc="-1" strike="noStrike">
                <a:solidFill>
                  <a:srgbClr val="ffffff"/>
                </a:solidFill>
                <a:latin typeface="PT Sans"/>
                <a:ea typeface="PT Sans"/>
              </a:rPr>
              <a:t>oferece a chance de ganhar R$ 10.000,00 em sorteio realizado pela Loteria Federal do Brasil, proporcionando uma oportunidade extra de sorte e ganhos para os clientes.</a:t>
            </a:r>
            <a:endParaRPr b="0" lang="pt-BR" sz="15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7" name="Image 3" descr="preencoded.png"/>
          <p:cNvPicPr/>
          <p:nvPr/>
        </p:nvPicPr>
        <p:blipFill>
          <a:blip r:embed="rId4"/>
          <a:stretch/>
        </p:blipFill>
        <p:spPr>
          <a:xfrm>
            <a:off x="7464240" y="4477680"/>
            <a:ext cx="496080" cy="496080"/>
          </a:xfrm>
          <a:prstGeom prst="rect">
            <a:avLst/>
          </a:prstGeom>
          <a:ln w="0">
            <a:noFill/>
          </a:ln>
        </p:spPr>
      </p:pic>
      <p:sp>
        <p:nvSpPr>
          <p:cNvPr id="918" name="Text 6"/>
          <p:cNvSpPr/>
          <p:nvPr/>
        </p:nvSpPr>
        <p:spPr>
          <a:xfrm>
            <a:off x="7464240" y="5173200"/>
            <a:ext cx="233784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99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Sorteio Mensal</a:t>
            </a: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9" name="Text 7"/>
          <p:cNvSpPr/>
          <p:nvPr/>
        </p:nvSpPr>
        <p:spPr>
          <a:xfrm>
            <a:off x="7464240" y="5584680"/>
            <a:ext cx="2948760" cy="190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pc="-1" strike="noStrike">
                <a:solidFill>
                  <a:srgbClr val="ffffff"/>
                </a:solidFill>
                <a:latin typeface="PT Sans"/>
                <a:ea typeface="PT Sans"/>
              </a:rPr>
              <a:t>O sorteio é realizado mensalmente pela Loteria Federal do Brasil, aumentando as chances de ganhar e proporcionando uma experiência emocionante para os participantes.</a:t>
            </a:r>
            <a:endParaRPr b="0" lang="pt-BR" sz="15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0" name="Image 4" descr="preencoded.png"/>
          <p:cNvPicPr/>
          <p:nvPr/>
        </p:nvPicPr>
        <p:blipFill>
          <a:blip r:embed="rId5"/>
          <a:stretch/>
        </p:blipFill>
        <p:spPr>
          <a:xfrm>
            <a:off x="10711800" y="4477680"/>
            <a:ext cx="496080" cy="496080"/>
          </a:xfrm>
          <a:prstGeom prst="rect">
            <a:avLst/>
          </a:prstGeom>
          <a:ln w="0">
            <a:noFill/>
          </a:ln>
        </p:spPr>
      </p:pic>
      <p:sp>
        <p:nvSpPr>
          <p:cNvPr id="921" name="Text 8"/>
          <p:cNvSpPr/>
          <p:nvPr/>
        </p:nvSpPr>
        <p:spPr>
          <a:xfrm>
            <a:off x="10711800" y="5173200"/>
            <a:ext cx="2337840" cy="29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99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Números Sorteados</a:t>
            </a: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2" name="Text 9"/>
          <p:cNvSpPr/>
          <p:nvPr/>
        </p:nvSpPr>
        <p:spPr>
          <a:xfrm>
            <a:off x="10711800" y="5584680"/>
            <a:ext cx="2948760" cy="127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pc="-1" strike="noStrike">
                <a:solidFill>
                  <a:srgbClr val="ffffff"/>
                </a:solidFill>
                <a:latin typeface="PT Sans"/>
                <a:ea typeface="PT Sans"/>
              </a:rPr>
              <a:t>O número sorteado fica disponível em nosso app, garantindo a transparência e a legitimidade do processo. </a:t>
            </a:r>
            <a:endParaRPr b="0" lang="pt-BR" sz="15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7314480" cy="8228880"/>
          </a:xfrm>
          <a:prstGeom prst="rect">
            <a:avLst/>
          </a:prstGeom>
          <a:ln w="0">
            <a:noFill/>
          </a:ln>
        </p:spPr>
      </p:pic>
      <p:sp>
        <p:nvSpPr>
          <p:cNvPr id="924" name="Text 0"/>
          <p:cNvSpPr/>
          <p:nvPr/>
        </p:nvSpPr>
        <p:spPr>
          <a:xfrm>
            <a:off x="8179200" y="2300040"/>
            <a:ext cx="4646520" cy="57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550"/>
              </a:lnSpc>
              <a:tabLst>
                <a:tab algn="l" pos="0"/>
              </a:tabLst>
            </a:pPr>
            <a:r>
              <a:rPr b="0" lang="en-US" sz="365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Um produto Nacional</a:t>
            </a:r>
            <a:endParaRPr b="0" lang="pt-BR" sz="36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5" name="Text 1"/>
          <p:cNvSpPr/>
          <p:nvPr/>
        </p:nvSpPr>
        <p:spPr>
          <a:xfrm>
            <a:off x="8574120" y="3127680"/>
            <a:ext cx="519156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3101"/>
              </a:lnSpc>
              <a:buClr>
                <a:srgbClr val="aee4bd"/>
              </a:buClr>
              <a:buFont typeface="Symbol"/>
              <a:buChar char=""/>
            </a:pPr>
            <a:r>
              <a:rPr b="1" lang="en-US" sz="1900" spc="-1" strike="noStrike">
                <a:solidFill>
                  <a:srgbClr val="aee4bd"/>
                </a:solidFill>
                <a:latin typeface="PT Sans"/>
                <a:ea typeface="PT Sans"/>
              </a:rPr>
              <a:t>Titular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6" name="Text 2"/>
          <p:cNvSpPr/>
          <p:nvPr/>
        </p:nvSpPr>
        <p:spPr>
          <a:xfrm>
            <a:off x="8969040" y="3609000"/>
            <a:ext cx="479628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lvl="1" marL="685800" indent="-343080">
              <a:lnSpc>
                <a:spcPts val="3101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idade de ingresso: de 18 a 70 anos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7" name="Text 3"/>
          <p:cNvSpPr/>
          <p:nvPr/>
        </p:nvSpPr>
        <p:spPr>
          <a:xfrm>
            <a:off x="8574120" y="4090320"/>
            <a:ext cx="519156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3101"/>
              </a:lnSpc>
              <a:buClr>
                <a:srgbClr val="aee4bd"/>
              </a:buClr>
              <a:buFont typeface="Symbol"/>
              <a:buChar char=""/>
            </a:pPr>
            <a:r>
              <a:rPr b="1" lang="en-US" sz="1900" spc="-1" strike="noStrike">
                <a:solidFill>
                  <a:srgbClr val="aee4bd"/>
                </a:solidFill>
                <a:latin typeface="PT Sans"/>
                <a:ea typeface="PT Sans"/>
              </a:rPr>
              <a:t>Dependentes (até 30% de desconto)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8" name="Text 4"/>
          <p:cNvSpPr/>
          <p:nvPr/>
        </p:nvSpPr>
        <p:spPr>
          <a:xfrm>
            <a:off x="8969040" y="4571640"/>
            <a:ext cx="479628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lvl="1" marL="685800" indent="-343080">
              <a:lnSpc>
                <a:spcPts val="3101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Cônjuge, 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9" name="Text 5"/>
          <p:cNvSpPr/>
          <p:nvPr/>
        </p:nvSpPr>
        <p:spPr>
          <a:xfrm>
            <a:off x="8969040" y="5052960"/>
            <a:ext cx="479628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lvl="1" marL="685800" indent="-343080">
              <a:lnSpc>
                <a:spcPts val="3101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Filhos (menores de 18 anos)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0" name="Text 6"/>
          <p:cNvSpPr/>
          <p:nvPr/>
        </p:nvSpPr>
        <p:spPr>
          <a:xfrm>
            <a:off x="8969040" y="5534640"/>
            <a:ext cx="479628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lvl="1" marL="685800" indent="-343080">
              <a:lnSpc>
                <a:spcPts val="3101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Enteados (menores de 18 anos)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Text 0"/>
          <p:cNvSpPr/>
          <p:nvPr/>
        </p:nvSpPr>
        <p:spPr>
          <a:xfrm>
            <a:off x="968760" y="485280"/>
            <a:ext cx="4153320" cy="51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051"/>
              </a:lnSpc>
              <a:tabLst>
                <a:tab algn="l" pos="0"/>
              </a:tabLst>
            </a:pPr>
            <a:r>
              <a:rPr b="0" lang="en-US" sz="325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Cartão individual</a:t>
            </a:r>
            <a:endParaRPr b="0" lang="pt-BR" sz="32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" name="Text 1"/>
          <p:cNvSpPr/>
          <p:nvPr/>
        </p:nvSpPr>
        <p:spPr>
          <a:xfrm>
            <a:off x="968760" y="1357560"/>
            <a:ext cx="12692160" cy="28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0" lang="en-US" sz="1350" spc="-1" strike="noStrike">
                <a:solidFill>
                  <a:srgbClr val="ffffff"/>
                </a:solidFill>
                <a:latin typeface="PT Sans"/>
                <a:ea typeface="PT Sans"/>
              </a:rPr>
              <a:t>O Cartão Help oferece a opção de um cartão individual ou familiar, para atender às necessidades de cada cliente.</a:t>
            </a:r>
            <a:endParaRPr b="0" lang="pt-BR" sz="13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3" name="Image 0" descr="preencoded.png"/>
          <p:cNvPicPr/>
          <p:nvPr/>
        </p:nvPicPr>
        <p:blipFill>
          <a:blip r:embed="rId1"/>
          <a:stretch/>
        </p:blipFill>
        <p:spPr>
          <a:xfrm>
            <a:off x="968760" y="1838520"/>
            <a:ext cx="4053600" cy="2505240"/>
          </a:xfrm>
          <a:prstGeom prst="rect">
            <a:avLst/>
          </a:prstGeom>
          <a:ln w="0">
            <a:noFill/>
          </a:ln>
        </p:spPr>
      </p:pic>
      <p:sp>
        <p:nvSpPr>
          <p:cNvPr id="934" name="Text 2"/>
          <p:cNvSpPr/>
          <p:nvPr/>
        </p:nvSpPr>
        <p:spPr>
          <a:xfrm>
            <a:off x="968760" y="4565160"/>
            <a:ext cx="207648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01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Cartão Help 3.0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5" name="Text 3"/>
          <p:cNvSpPr/>
          <p:nvPr/>
        </p:nvSpPr>
        <p:spPr>
          <a:xfrm>
            <a:off x="968760" y="4930560"/>
            <a:ext cx="4053600" cy="28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0" lang="en-US" sz="1350" spc="-1" strike="noStrike">
                <a:solidFill>
                  <a:srgbClr val="ffffff"/>
                </a:solidFill>
                <a:latin typeface="PT Sans"/>
                <a:ea typeface="PT Sans"/>
              </a:rPr>
              <a:t>SOU Luck Card Dental 24hs</a:t>
            </a:r>
            <a:endParaRPr b="0" lang="pt-BR" sz="1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6" name="Text 4"/>
          <p:cNvSpPr/>
          <p:nvPr/>
        </p:nvSpPr>
        <p:spPr>
          <a:xfrm>
            <a:off x="1420560" y="5319000"/>
            <a:ext cx="36018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lvl="1" marL="68580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Alivio imediato da sua dor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7" name="Text 5"/>
          <p:cNvSpPr/>
          <p:nvPr/>
        </p:nvSpPr>
        <p:spPr>
          <a:xfrm>
            <a:off x="968760" y="5650560"/>
            <a:ext cx="40536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749"/>
              </a:lnSpc>
              <a:tabLst>
                <a:tab algn="l" pos="0"/>
              </a:tabLst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SAF - R$ 3.000,00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8" name="Text 6"/>
          <p:cNvSpPr/>
          <p:nvPr/>
        </p:nvSpPr>
        <p:spPr>
          <a:xfrm>
            <a:off x="1420560" y="5982120"/>
            <a:ext cx="36018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lvl="1" marL="68580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Serviço de Auxilio Funeral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9" name="Text 7"/>
          <p:cNvSpPr/>
          <p:nvPr/>
        </p:nvSpPr>
        <p:spPr>
          <a:xfrm>
            <a:off x="1420560" y="6270120"/>
            <a:ext cx="36018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lvl="1" marL="68580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Serviço de Assistência Funeral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0" name="Text 8"/>
          <p:cNvSpPr/>
          <p:nvPr/>
        </p:nvSpPr>
        <p:spPr>
          <a:xfrm>
            <a:off x="968760" y="6601680"/>
            <a:ext cx="40536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749"/>
              </a:lnSpc>
              <a:tabLst>
                <a:tab algn="l" pos="0"/>
              </a:tabLst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Taxa de adesão / Mensalidade: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1" name="Text 9"/>
          <p:cNvSpPr/>
          <p:nvPr/>
        </p:nvSpPr>
        <p:spPr>
          <a:xfrm>
            <a:off x="1420560" y="6933240"/>
            <a:ext cx="36018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lvl="1" marL="68580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 </a:t>
            </a: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Titular: R$ 11,98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" name="Text 10"/>
          <p:cNvSpPr/>
          <p:nvPr/>
        </p:nvSpPr>
        <p:spPr>
          <a:xfrm>
            <a:off x="1420560" y="7220880"/>
            <a:ext cx="36018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lvl="1" marL="68580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Depend.: R$ 5,99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3" name="Image 1" descr="preencoded.png"/>
          <p:cNvPicPr/>
          <p:nvPr/>
        </p:nvPicPr>
        <p:blipFill>
          <a:blip r:embed="rId2"/>
          <a:stretch/>
        </p:blipFill>
        <p:spPr>
          <a:xfrm>
            <a:off x="5288040" y="1838520"/>
            <a:ext cx="4053600" cy="2505240"/>
          </a:xfrm>
          <a:prstGeom prst="rect">
            <a:avLst/>
          </a:prstGeom>
          <a:ln w="0">
            <a:noFill/>
          </a:ln>
        </p:spPr>
      </p:pic>
      <p:sp>
        <p:nvSpPr>
          <p:cNvPr id="944" name="Text 11"/>
          <p:cNvSpPr/>
          <p:nvPr/>
        </p:nvSpPr>
        <p:spPr>
          <a:xfrm>
            <a:off x="5288040" y="4565160"/>
            <a:ext cx="207648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01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Cartão Help 5.0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5" name="Text 12"/>
          <p:cNvSpPr/>
          <p:nvPr/>
        </p:nvSpPr>
        <p:spPr>
          <a:xfrm>
            <a:off x="5288040" y="4930560"/>
            <a:ext cx="4053600" cy="28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0" lang="en-US" sz="1350" spc="-1" strike="noStrike">
                <a:solidFill>
                  <a:srgbClr val="ffffff"/>
                </a:solidFill>
                <a:latin typeface="PT Sans"/>
                <a:ea typeface="PT Sans"/>
              </a:rPr>
              <a:t>SOU Luck Card Dental 24hs</a:t>
            </a:r>
            <a:endParaRPr b="0" lang="pt-BR" sz="1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6" name="Text 13"/>
          <p:cNvSpPr/>
          <p:nvPr/>
        </p:nvSpPr>
        <p:spPr>
          <a:xfrm>
            <a:off x="5513760" y="5319000"/>
            <a:ext cx="382788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Alivio imediato da sua dor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7" name="Text 14"/>
          <p:cNvSpPr/>
          <p:nvPr/>
        </p:nvSpPr>
        <p:spPr>
          <a:xfrm>
            <a:off x="5288040" y="5650560"/>
            <a:ext cx="40536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749"/>
              </a:lnSpc>
              <a:tabLst>
                <a:tab algn="l" pos="0"/>
              </a:tabLst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SAF - R$ 5.000,00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8" name="Text 15"/>
          <p:cNvSpPr/>
          <p:nvPr/>
        </p:nvSpPr>
        <p:spPr>
          <a:xfrm>
            <a:off x="5513760" y="5982120"/>
            <a:ext cx="382788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Serviço de Auxilio Funeral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9" name="Text 16"/>
          <p:cNvSpPr/>
          <p:nvPr/>
        </p:nvSpPr>
        <p:spPr>
          <a:xfrm>
            <a:off x="5513760" y="6270120"/>
            <a:ext cx="382788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Serviço de Assistência Funeral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0" name="Text 17"/>
          <p:cNvSpPr/>
          <p:nvPr/>
        </p:nvSpPr>
        <p:spPr>
          <a:xfrm>
            <a:off x="5288040" y="6601680"/>
            <a:ext cx="40536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749"/>
              </a:lnSpc>
              <a:tabLst>
                <a:tab algn="l" pos="0"/>
              </a:tabLst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Lucap - Tít. Capit. Luck Card Dental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1" name="Text 18"/>
          <p:cNvSpPr/>
          <p:nvPr/>
        </p:nvSpPr>
        <p:spPr>
          <a:xfrm>
            <a:off x="5739840" y="6933240"/>
            <a:ext cx="36018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lvl="1" marL="68580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R$ 5.000,00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" name="Text 19"/>
          <p:cNvSpPr/>
          <p:nvPr/>
        </p:nvSpPr>
        <p:spPr>
          <a:xfrm>
            <a:off x="5288040" y="7265160"/>
            <a:ext cx="40536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749"/>
              </a:lnSpc>
              <a:tabLst>
                <a:tab algn="l" pos="0"/>
              </a:tabLst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Taxa de adesão / Mensalidade: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" name="Text 20"/>
          <p:cNvSpPr/>
          <p:nvPr/>
        </p:nvSpPr>
        <p:spPr>
          <a:xfrm>
            <a:off x="5513760" y="7596720"/>
            <a:ext cx="382788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 </a:t>
            </a: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Titular: R$ 19,98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4" name="Text 21"/>
          <p:cNvSpPr/>
          <p:nvPr/>
        </p:nvSpPr>
        <p:spPr>
          <a:xfrm>
            <a:off x="5513760" y="7884360"/>
            <a:ext cx="382788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Depend.: R$ 9,98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5" name="Image 2" descr="preencoded.png"/>
          <p:cNvPicPr/>
          <p:nvPr/>
        </p:nvPicPr>
        <p:blipFill>
          <a:blip r:embed="rId3"/>
          <a:stretch/>
        </p:blipFill>
        <p:spPr>
          <a:xfrm>
            <a:off x="9607320" y="1838520"/>
            <a:ext cx="4053600" cy="2505240"/>
          </a:xfrm>
          <a:prstGeom prst="rect">
            <a:avLst/>
          </a:prstGeom>
          <a:ln w="0">
            <a:noFill/>
          </a:ln>
        </p:spPr>
      </p:pic>
      <p:sp>
        <p:nvSpPr>
          <p:cNvPr id="956" name="Text 22"/>
          <p:cNvSpPr/>
          <p:nvPr/>
        </p:nvSpPr>
        <p:spPr>
          <a:xfrm>
            <a:off x="9607320" y="4565160"/>
            <a:ext cx="207648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01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Cartão Help 7.0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7" name="Text 23"/>
          <p:cNvSpPr/>
          <p:nvPr/>
        </p:nvSpPr>
        <p:spPr>
          <a:xfrm>
            <a:off x="9607320" y="4930560"/>
            <a:ext cx="4053600" cy="28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0" lang="en-US" sz="1350" spc="-1" strike="noStrike">
                <a:solidFill>
                  <a:srgbClr val="ffffff"/>
                </a:solidFill>
                <a:latin typeface="PT Sans"/>
                <a:ea typeface="PT Sans"/>
              </a:rPr>
              <a:t>SOU Luck Card Dental 24hs</a:t>
            </a:r>
            <a:endParaRPr b="0" lang="pt-BR" sz="1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8" name="Text 24"/>
          <p:cNvSpPr/>
          <p:nvPr/>
        </p:nvSpPr>
        <p:spPr>
          <a:xfrm>
            <a:off x="9833040" y="5319000"/>
            <a:ext cx="382788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Alivio imediato da sua dor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9" name="Text 25"/>
          <p:cNvSpPr/>
          <p:nvPr/>
        </p:nvSpPr>
        <p:spPr>
          <a:xfrm>
            <a:off x="9607320" y="5650560"/>
            <a:ext cx="40536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749"/>
              </a:lnSpc>
              <a:tabLst>
                <a:tab algn="l" pos="0"/>
              </a:tabLst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SAF - R$ 7.000,00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0" name="Text 26"/>
          <p:cNvSpPr/>
          <p:nvPr/>
        </p:nvSpPr>
        <p:spPr>
          <a:xfrm>
            <a:off x="9833040" y="5982120"/>
            <a:ext cx="382788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Serviço de Auxilio Funeral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1" name="Text 27"/>
          <p:cNvSpPr/>
          <p:nvPr/>
        </p:nvSpPr>
        <p:spPr>
          <a:xfrm>
            <a:off x="9833040" y="6270120"/>
            <a:ext cx="382788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Serviço de Assistência Funeral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2" name="Text 28"/>
          <p:cNvSpPr/>
          <p:nvPr/>
        </p:nvSpPr>
        <p:spPr>
          <a:xfrm>
            <a:off x="9607320" y="6601680"/>
            <a:ext cx="40536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749"/>
              </a:lnSpc>
              <a:tabLst>
                <a:tab algn="l" pos="0"/>
              </a:tabLst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Lucap - Tít. Capit. Luck Card Dental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" name="Text 29"/>
          <p:cNvSpPr/>
          <p:nvPr/>
        </p:nvSpPr>
        <p:spPr>
          <a:xfrm>
            <a:off x="9833040" y="6933240"/>
            <a:ext cx="382788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R$ 10.000,00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4" name="Text 30"/>
          <p:cNvSpPr/>
          <p:nvPr/>
        </p:nvSpPr>
        <p:spPr>
          <a:xfrm>
            <a:off x="9607320" y="7265160"/>
            <a:ext cx="405360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749"/>
              </a:lnSpc>
              <a:tabLst>
                <a:tab algn="l" pos="0"/>
              </a:tabLst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Taxa de adesão / Mensalidade: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5" name="Text 31"/>
          <p:cNvSpPr/>
          <p:nvPr/>
        </p:nvSpPr>
        <p:spPr>
          <a:xfrm>
            <a:off x="9833040" y="7596720"/>
            <a:ext cx="382788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 </a:t>
            </a: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Titular: R$ 29,98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6" name="Text 32"/>
          <p:cNvSpPr/>
          <p:nvPr/>
        </p:nvSpPr>
        <p:spPr>
          <a:xfrm>
            <a:off x="9833040" y="7884360"/>
            <a:ext cx="3827880" cy="2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17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100" spc="-1" strike="noStrike">
                <a:solidFill>
                  <a:srgbClr val="ffffff"/>
                </a:solidFill>
                <a:latin typeface="PT Sans"/>
                <a:ea typeface="PT Sans"/>
              </a:rPr>
              <a:t>Depend.: R$ 14,98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29680" cy="3068280"/>
          </a:xfrm>
          <a:prstGeom prst="rect">
            <a:avLst/>
          </a:prstGeom>
          <a:ln w="0">
            <a:noFill/>
          </a:ln>
        </p:spPr>
      </p:pic>
      <p:sp>
        <p:nvSpPr>
          <p:cNvPr id="968" name="Text 0"/>
          <p:cNvSpPr/>
          <p:nvPr/>
        </p:nvSpPr>
        <p:spPr>
          <a:xfrm>
            <a:off x="968760" y="3744720"/>
            <a:ext cx="8589960" cy="43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399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Oportunidade de Negócio - Cartão Help de Benefícios 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9" name="Shape 1"/>
          <p:cNvSpPr/>
          <p:nvPr/>
        </p:nvSpPr>
        <p:spPr>
          <a:xfrm>
            <a:off x="968760" y="4730400"/>
            <a:ext cx="551520" cy="551520"/>
          </a:xfrm>
          <a:prstGeom prst="roundRect">
            <a:avLst>
              <a:gd name="adj" fmla="val 66678"/>
            </a:avLst>
          </a:prstGeom>
          <a:solidFill>
            <a:srgbClr val="002aa5"/>
          </a:solidFill>
          <a:ln w="30480">
            <a:solidFill>
              <a:srgbClr val="f76f3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970" name="Text 2"/>
          <p:cNvSpPr/>
          <p:nvPr/>
        </p:nvSpPr>
        <p:spPr>
          <a:xfrm>
            <a:off x="1140840" y="4833000"/>
            <a:ext cx="20736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701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fffff"/>
                </a:solidFill>
                <a:latin typeface="Nunito Semi Bold"/>
                <a:ea typeface="Nunito Semi Bold"/>
              </a:rPr>
              <a:t>1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1" name="Text 3"/>
          <p:cNvSpPr/>
          <p:nvPr/>
        </p:nvSpPr>
        <p:spPr>
          <a:xfrm>
            <a:off x="1766520" y="4730400"/>
            <a:ext cx="2887560" cy="36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225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Produto Acessível</a:t>
            </a:r>
            <a:endParaRPr b="0" lang="pt-BR" sz="22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2" name="Text 4"/>
          <p:cNvSpPr/>
          <p:nvPr/>
        </p:nvSpPr>
        <p:spPr>
          <a:xfrm>
            <a:off x="2080440" y="5238360"/>
            <a:ext cx="295452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Fácil aceitação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" name="Text 5"/>
          <p:cNvSpPr/>
          <p:nvPr/>
        </p:nvSpPr>
        <p:spPr>
          <a:xfrm>
            <a:off x="2080440" y="5638680"/>
            <a:ext cx="295452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Maior valor agregado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" name="Text 6"/>
          <p:cNvSpPr/>
          <p:nvPr/>
        </p:nvSpPr>
        <p:spPr>
          <a:xfrm>
            <a:off x="2080440" y="6039000"/>
            <a:ext cx="295452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Melhor custo benefício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5" name="Text 7"/>
          <p:cNvSpPr/>
          <p:nvPr/>
        </p:nvSpPr>
        <p:spPr>
          <a:xfrm>
            <a:off x="2080440" y="6438960"/>
            <a:ext cx="2954520" cy="62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Presente nos momentos mais inesperados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6" name="Text 8"/>
          <p:cNvSpPr/>
          <p:nvPr/>
        </p:nvSpPr>
        <p:spPr>
          <a:xfrm>
            <a:off x="1766520" y="7215120"/>
            <a:ext cx="326880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endParaRPr b="0" lang="en-US" sz="15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77" name="Shape 9"/>
          <p:cNvSpPr/>
          <p:nvPr/>
        </p:nvSpPr>
        <p:spPr>
          <a:xfrm>
            <a:off x="5281560" y="4730400"/>
            <a:ext cx="551520" cy="551520"/>
          </a:xfrm>
          <a:prstGeom prst="roundRect">
            <a:avLst>
              <a:gd name="adj" fmla="val 66678"/>
            </a:avLst>
          </a:prstGeom>
          <a:solidFill>
            <a:srgbClr val="002aa5"/>
          </a:solidFill>
          <a:ln w="30480">
            <a:solidFill>
              <a:srgbClr val="f76f3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978" name="Text 10"/>
          <p:cNvSpPr/>
          <p:nvPr/>
        </p:nvSpPr>
        <p:spPr>
          <a:xfrm>
            <a:off x="5453640" y="4833000"/>
            <a:ext cx="20736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701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fffff"/>
                </a:solidFill>
                <a:latin typeface="Nunito Semi Bold"/>
                <a:ea typeface="Nunito Semi Bold"/>
              </a:rPr>
              <a:t>2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9" name="Text 11"/>
          <p:cNvSpPr/>
          <p:nvPr/>
        </p:nvSpPr>
        <p:spPr>
          <a:xfrm>
            <a:off x="6079320" y="4730400"/>
            <a:ext cx="3015360" cy="36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225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Fidelização de Clientes</a:t>
            </a:r>
            <a:endParaRPr b="0" lang="pt-BR" sz="22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0" name="Text 12"/>
          <p:cNvSpPr/>
          <p:nvPr/>
        </p:nvSpPr>
        <p:spPr>
          <a:xfrm>
            <a:off x="6393240" y="5238360"/>
            <a:ext cx="295452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Atendimento ilimitado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1" name="Text 13"/>
          <p:cNvSpPr/>
          <p:nvPr/>
        </p:nvSpPr>
        <p:spPr>
          <a:xfrm>
            <a:off x="6393240" y="5638680"/>
            <a:ext cx="295452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Não precisa de rede credenciada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2" name="Text 14"/>
          <p:cNvSpPr/>
          <p:nvPr/>
        </p:nvSpPr>
        <p:spPr>
          <a:xfrm>
            <a:off x="6393240" y="6039000"/>
            <a:ext cx="295452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Livre opção do SAF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3" name="Text 15"/>
          <p:cNvSpPr/>
          <p:nvPr/>
        </p:nvSpPr>
        <p:spPr>
          <a:xfrm>
            <a:off x="6393240" y="6438960"/>
            <a:ext cx="295452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Sorteio mensal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4" name="Shape 16"/>
          <p:cNvSpPr/>
          <p:nvPr/>
        </p:nvSpPr>
        <p:spPr>
          <a:xfrm>
            <a:off x="9594360" y="4730400"/>
            <a:ext cx="551520" cy="551520"/>
          </a:xfrm>
          <a:prstGeom prst="roundRect">
            <a:avLst>
              <a:gd name="adj" fmla="val 66678"/>
            </a:avLst>
          </a:prstGeom>
          <a:solidFill>
            <a:srgbClr val="002aa5"/>
          </a:solidFill>
          <a:ln w="30480">
            <a:solidFill>
              <a:srgbClr val="f76f3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985" name="Text 17"/>
          <p:cNvSpPr/>
          <p:nvPr/>
        </p:nvSpPr>
        <p:spPr>
          <a:xfrm>
            <a:off x="9766440" y="4833000"/>
            <a:ext cx="20736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701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fffff"/>
                </a:solidFill>
                <a:latin typeface="Nunito Semi Bold"/>
                <a:ea typeface="Nunito Semi Bold"/>
              </a:rPr>
              <a:t>3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Text 18"/>
          <p:cNvSpPr/>
          <p:nvPr/>
        </p:nvSpPr>
        <p:spPr>
          <a:xfrm>
            <a:off x="10392120" y="4730400"/>
            <a:ext cx="2887560" cy="36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225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Negócio de Sucesso</a:t>
            </a:r>
            <a:endParaRPr b="0" lang="pt-BR" sz="22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7" name="Text 19"/>
          <p:cNvSpPr/>
          <p:nvPr/>
        </p:nvSpPr>
        <p:spPr>
          <a:xfrm>
            <a:off x="10706040" y="5238360"/>
            <a:ext cx="295452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Bônus de venda direta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8" name="Text 20"/>
          <p:cNvSpPr/>
          <p:nvPr/>
        </p:nvSpPr>
        <p:spPr>
          <a:xfrm>
            <a:off x="10706040" y="5638680"/>
            <a:ext cx="295452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Bônus de adesão de primeiro nível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9" name="Text 21"/>
          <p:cNvSpPr/>
          <p:nvPr/>
        </p:nvSpPr>
        <p:spPr>
          <a:xfrm>
            <a:off x="10706040" y="6039000"/>
            <a:ext cx="295452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Bônus de adesão de segundo nível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0" name="Text 22"/>
          <p:cNvSpPr/>
          <p:nvPr/>
        </p:nvSpPr>
        <p:spPr>
          <a:xfrm>
            <a:off x="10706040" y="6438960"/>
            <a:ext cx="295452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Bônus de formação de carteira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1" name="Text 23"/>
          <p:cNvSpPr/>
          <p:nvPr/>
        </p:nvSpPr>
        <p:spPr>
          <a:xfrm>
            <a:off x="10706040" y="6839280"/>
            <a:ext cx="295452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Bônus de rede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2" name="Text 24"/>
          <p:cNvSpPr/>
          <p:nvPr/>
        </p:nvSpPr>
        <p:spPr>
          <a:xfrm>
            <a:off x="10706040" y="7239240"/>
            <a:ext cx="295452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00" spc="-1" strike="noStrike">
                <a:solidFill>
                  <a:srgbClr val="ffffff"/>
                </a:solidFill>
                <a:latin typeface="PT Sans"/>
                <a:ea typeface="PT Sans"/>
              </a:rPr>
              <a:t>Cupom de desconto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ext 39"/>
          <p:cNvSpPr/>
          <p:nvPr/>
        </p:nvSpPr>
        <p:spPr>
          <a:xfrm>
            <a:off x="805680" y="863640"/>
            <a:ext cx="4054680" cy="54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249"/>
              </a:lnSpc>
              <a:tabLst>
                <a:tab algn="l" pos="0"/>
              </a:tabLst>
            </a:pPr>
            <a:r>
              <a:rPr b="0" lang="en-US" sz="3400" spc="-1" strike="noStrike">
                <a:solidFill>
                  <a:srgbClr val="ec4e00"/>
                </a:solidFill>
                <a:latin typeface="Nunito Semi Bold"/>
                <a:ea typeface="Nunito Semi Bold"/>
              </a:rPr>
              <a:t>Grupo CN LUCK</a:t>
            </a:r>
            <a:endParaRPr b="0" lang="pt-BR" sz="3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5" name="Shape 5"/>
          <p:cNvSpPr/>
          <p:nvPr/>
        </p:nvSpPr>
        <p:spPr>
          <a:xfrm>
            <a:off x="805680" y="1664640"/>
            <a:ext cx="4054680" cy="5095800"/>
          </a:xfrm>
          <a:prstGeom prst="roundRect">
            <a:avLst>
              <a:gd name="adj" fmla="val 8514"/>
            </a:avLst>
          </a:prstGeom>
          <a:solidFill>
            <a:srgbClr val="002aa5"/>
          </a:solidFill>
          <a:ln w="22860">
            <a:solidFill>
              <a:srgbClr val="ec4e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796" name="Text 40"/>
          <p:cNvSpPr/>
          <p:nvPr/>
        </p:nvSpPr>
        <p:spPr>
          <a:xfrm>
            <a:off x="1058760" y="1917360"/>
            <a:ext cx="3548880" cy="67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0" lang="en-US" sz="2100" spc="-1" strike="noStrike">
                <a:solidFill>
                  <a:srgbClr val="ffffff"/>
                </a:solidFill>
                <a:latin typeface="Nunito Semi Bold"/>
                <a:ea typeface="Nunito Semi Bold"/>
              </a:rPr>
              <a:t>Sua Tranquilidade em Boas Mãos</a:t>
            </a:r>
            <a:endParaRPr b="0" lang="pt-BR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7" name="Text 41"/>
          <p:cNvSpPr/>
          <p:nvPr/>
        </p:nvSpPr>
        <p:spPr>
          <a:xfrm>
            <a:off x="1058760" y="2824560"/>
            <a:ext cx="3548880" cy="368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9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ffffff"/>
                </a:solidFill>
                <a:latin typeface="PT Sans"/>
                <a:ea typeface="PT Sans"/>
              </a:rPr>
              <a:t>Bem-vindo ao Grupo CN LUCK , um conglomerado com mais de 30 anos de experiência no mercado, dedicado à administração e agenciamento de benefícios e seguros, sempre buscando oferecer soluções inovadoras e personalizadas para as necessidades de nossos associados/clientes.</a:t>
            </a: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8" name="Text 42"/>
          <p:cNvSpPr/>
          <p:nvPr/>
        </p:nvSpPr>
        <p:spPr>
          <a:xfrm>
            <a:off x="805680" y="7020360"/>
            <a:ext cx="4054680" cy="36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99" name="Text 43"/>
          <p:cNvSpPr/>
          <p:nvPr/>
        </p:nvSpPr>
        <p:spPr>
          <a:xfrm>
            <a:off x="5430600" y="840960"/>
            <a:ext cx="8400600" cy="36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800" name="Image 9" descr="preencoded.png"/>
          <p:cNvPicPr/>
          <p:nvPr/>
        </p:nvPicPr>
        <p:blipFill>
          <a:blip r:embed="rId1"/>
          <a:stretch/>
        </p:blipFill>
        <p:spPr>
          <a:xfrm>
            <a:off x="8096760" y="1468080"/>
            <a:ext cx="3068280" cy="3068280"/>
          </a:xfrm>
          <a:prstGeom prst="rect">
            <a:avLst/>
          </a:prstGeom>
          <a:ln w="0">
            <a:noFill/>
          </a:ln>
        </p:spPr>
      </p:pic>
      <p:pic>
        <p:nvPicPr>
          <p:cNvPr id="801" name="Image 10" descr="preencoded.png"/>
          <p:cNvPicPr/>
          <p:nvPr/>
        </p:nvPicPr>
        <p:blipFill>
          <a:blip r:embed="rId2"/>
          <a:stretch/>
        </p:blipFill>
        <p:spPr>
          <a:xfrm>
            <a:off x="5790600" y="4796640"/>
            <a:ext cx="1849680" cy="1849680"/>
          </a:xfrm>
          <a:prstGeom prst="rect">
            <a:avLst/>
          </a:prstGeom>
          <a:ln w="0">
            <a:noFill/>
          </a:ln>
        </p:spPr>
      </p:pic>
      <p:sp>
        <p:nvSpPr>
          <p:cNvPr id="802" name="Text 44"/>
          <p:cNvSpPr/>
          <p:nvPr/>
        </p:nvSpPr>
        <p:spPr>
          <a:xfrm>
            <a:off x="5430600" y="6647040"/>
            <a:ext cx="2569320" cy="36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803" name="Image 11" descr="preencoded.png"/>
          <p:cNvPicPr/>
          <p:nvPr/>
        </p:nvPicPr>
        <p:blipFill>
          <a:blip r:embed="rId3"/>
          <a:stretch/>
        </p:blipFill>
        <p:spPr>
          <a:xfrm>
            <a:off x="8706240" y="4796640"/>
            <a:ext cx="1849680" cy="1849680"/>
          </a:xfrm>
          <a:prstGeom prst="rect">
            <a:avLst/>
          </a:prstGeom>
          <a:ln w="0">
            <a:noFill/>
          </a:ln>
        </p:spPr>
      </p:pic>
      <p:sp>
        <p:nvSpPr>
          <p:cNvPr id="804" name="Text 45"/>
          <p:cNvSpPr/>
          <p:nvPr/>
        </p:nvSpPr>
        <p:spPr>
          <a:xfrm>
            <a:off x="8346240" y="6647040"/>
            <a:ext cx="2569320" cy="36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805" name="Image 12" descr="preencoded.png"/>
          <p:cNvPicPr/>
          <p:nvPr/>
        </p:nvPicPr>
        <p:blipFill>
          <a:blip r:embed="rId4"/>
          <a:stretch/>
        </p:blipFill>
        <p:spPr>
          <a:xfrm>
            <a:off x="11621520" y="4796640"/>
            <a:ext cx="1849680" cy="1849680"/>
          </a:xfrm>
          <a:prstGeom prst="rect">
            <a:avLst/>
          </a:prstGeom>
          <a:ln w="0">
            <a:noFill/>
          </a:ln>
        </p:spPr>
      </p:pic>
      <p:sp>
        <p:nvSpPr>
          <p:cNvPr id="806" name="Text 46"/>
          <p:cNvSpPr/>
          <p:nvPr/>
        </p:nvSpPr>
        <p:spPr>
          <a:xfrm>
            <a:off x="11261880" y="6647040"/>
            <a:ext cx="2569320" cy="36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7314480" cy="8228880"/>
          </a:xfrm>
          <a:prstGeom prst="rect">
            <a:avLst/>
          </a:prstGeom>
          <a:ln w="0">
            <a:noFill/>
          </a:ln>
        </p:spPr>
      </p:pic>
      <p:sp>
        <p:nvSpPr>
          <p:cNvPr id="994" name="Text 0"/>
          <p:cNvSpPr/>
          <p:nvPr/>
        </p:nvSpPr>
        <p:spPr>
          <a:xfrm>
            <a:off x="7883640" y="448200"/>
            <a:ext cx="3821040" cy="47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75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ffffff"/>
                </a:solidFill>
                <a:latin typeface="Nunito Semi Bold"/>
                <a:ea typeface="Nunito Semi Bold"/>
              </a:rPr>
              <a:t>Fale Conosco</a:t>
            </a:r>
            <a:endParaRPr b="0" lang="pt-BR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5" name="Image 1" descr="preencoded.png"/>
          <p:cNvPicPr/>
          <p:nvPr/>
        </p:nvPicPr>
        <p:blipFill>
          <a:blip r:embed="rId2"/>
          <a:stretch/>
        </p:blipFill>
        <p:spPr>
          <a:xfrm>
            <a:off x="7883640" y="1169280"/>
            <a:ext cx="243000" cy="243000"/>
          </a:xfrm>
          <a:prstGeom prst="rect">
            <a:avLst/>
          </a:prstGeom>
          <a:ln w="0">
            <a:noFill/>
          </a:ln>
        </p:spPr>
      </p:pic>
      <p:sp>
        <p:nvSpPr>
          <p:cNvPr id="996" name="Text 1"/>
          <p:cNvSpPr/>
          <p:nvPr/>
        </p:nvSpPr>
        <p:spPr>
          <a:xfrm>
            <a:off x="7883640" y="1575360"/>
            <a:ext cx="2210760" cy="23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851"/>
              </a:lnSpc>
              <a:tabLst>
                <a:tab algn="l" pos="0"/>
              </a:tabLst>
            </a:pPr>
            <a:r>
              <a:rPr b="0" lang="en-US" sz="1500" spc="-1" strike="noStrike">
                <a:solidFill>
                  <a:srgbClr val="ffffff"/>
                </a:solidFill>
                <a:latin typeface="Nunito Semi Bold"/>
                <a:ea typeface="Nunito Semi Bold"/>
              </a:rPr>
              <a:t>Website: </a:t>
            </a:r>
            <a:r>
              <a:rPr b="0" lang="en-US" sz="1500" spc="-1" strike="noStrike" u="sng">
                <a:solidFill>
                  <a:srgbClr val="0563c1"/>
                </a:solidFill>
                <a:uFillTx/>
                <a:latin typeface="Nunito Semi Bold"/>
                <a:ea typeface="Nunito Semi Bold"/>
                <a:hlinkClick r:id="rId3"/>
              </a:rPr>
              <a:t>luckcard.com.br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7" name="Image 2" descr="preencoded.png"/>
          <p:cNvPicPr/>
          <p:nvPr/>
        </p:nvPicPr>
        <p:blipFill>
          <a:blip r:embed="rId4"/>
          <a:stretch/>
        </p:blipFill>
        <p:spPr>
          <a:xfrm>
            <a:off x="7883640" y="2301480"/>
            <a:ext cx="243000" cy="243000"/>
          </a:xfrm>
          <a:prstGeom prst="rect">
            <a:avLst/>
          </a:prstGeom>
          <a:ln w="0">
            <a:noFill/>
          </a:ln>
        </p:spPr>
      </p:pic>
      <p:sp>
        <p:nvSpPr>
          <p:cNvPr id="998" name="Text 2"/>
          <p:cNvSpPr/>
          <p:nvPr/>
        </p:nvSpPr>
        <p:spPr>
          <a:xfrm>
            <a:off x="7883640" y="2707200"/>
            <a:ext cx="2997360" cy="23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851"/>
              </a:lnSpc>
              <a:tabLst>
                <a:tab algn="l" pos="0"/>
              </a:tabLst>
            </a:pPr>
            <a:r>
              <a:rPr b="0" lang="en-US" sz="1500" spc="-1" strike="noStrike">
                <a:solidFill>
                  <a:srgbClr val="ffffff"/>
                </a:solidFill>
                <a:latin typeface="Nunito Semi Bold"/>
                <a:ea typeface="Nunito Semi Bold"/>
              </a:rPr>
              <a:t>Email: </a:t>
            </a:r>
            <a:r>
              <a:rPr b="0" lang="en-US" sz="1500" spc="-1" strike="noStrike" u="sng">
                <a:solidFill>
                  <a:srgbClr val="0563c1"/>
                </a:solidFill>
                <a:uFillTx/>
                <a:latin typeface="Nunito Semi Bold"/>
                <a:ea typeface="Nunito Semi Bold"/>
                <a:hlinkClick r:id="rId5"/>
              </a:rPr>
              <a:t>comercial@luckcard.com.br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9" name="Image 3" descr="preencoded.png"/>
          <p:cNvPicPr/>
          <p:nvPr/>
        </p:nvPicPr>
        <p:blipFill>
          <a:blip r:embed="rId6"/>
          <a:stretch/>
        </p:blipFill>
        <p:spPr>
          <a:xfrm>
            <a:off x="7883640" y="3433320"/>
            <a:ext cx="243000" cy="243000"/>
          </a:xfrm>
          <a:prstGeom prst="rect">
            <a:avLst/>
          </a:prstGeom>
          <a:ln w="0">
            <a:noFill/>
          </a:ln>
        </p:spPr>
      </p:pic>
      <p:sp>
        <p:nvSpPr>
          <p:cNvPr id="1000" name="Text 3"/>
          <p:cNvSpPr/>
          <p:nvPr/>
        </p:nvSpPr>
        <p:spPr>
          <a:xfrm>
            <a:off x="7883640" y="3839400"/>
            <a:ext cx="2375280" cy="23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1851"/>
              </a:lnSpc>
              <a:tabLst>
                <a:tab algn="l" pos="0"/>
              </a:tabLst>
            </a:pPr>
            <a:r>
              <a:rPr b="0" lang="en-US" sz="1500" spc="-1" strike="noStrike">
                <a:solidFill>
                  <a:srgbClr val="ffffff"/>
                </a:solidFill>
                <a:latin typeface="Nunito Semi Bold"/>
                <a:ea typeface="Nunito Semi Bold"/>
              </a:rPr>
              <a:t>Telefone: </a:t>
            </a:r>
            <a:r>
              <a:rPr b="0" lang="en-US" sz="1500" spc="-1" strike="noStrike" u="sng">
                <a:solidFill>
                  <a:srgbClr val="0563c1"/>
                </a:solidFill>
                <a:uFillTx/>
                <a:latin typeface="Nunito Semi Bold"/>
                <a:ea typeface="Nunito Semi Bold"/>
                <a:hlinkClick r:id="rId7"/>
              </a:rPr>
              <a:t>(11) 98907-1757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1" name="Text 4"/>
          <p:cNvSpPr/>
          <p:nvPr/>
        </p:nvSpPr>
        <p:spPr>
          <a:xfrm>
            <a:off x="7883640" y="4175640"/>
            <a:ext cx="6177600" cy="47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851"/>
              </a:lnSpc>
              <a:tabLst>
                <a:tab algn="l" pos="0"/>
              </a:tabLst>
            </a:pPr>
            <a:r>
              <a:rPr b="0" lang="en-US" sz="1500" spc="-1" strike="noStrike">
                <a:solidFill>
                  <a:srgbClr val="ffffff"/>
                </a:solidFill>
                <a:latin typeface="Nunito Semi Bold"/>
                <a:ea typeface="Nunito Semi Bold"/>
              </a:rPr>
              <a:t>"Procuramostalentos como você! Junte-se a LUCK CARD e cresça profissionalmente."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2" name="Text 5"/>
          <p:cNvSpPr/>
          <p:nvPr/>
        </p:nvSpPr>
        <p:spPr>
          <a:xfrm>
            <a:off x="7883640" y="7456680"/>
            <a:ext cx="6177600" cy="32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551"/>
              </a:lnSpc>
              <a:tabLst>
                <a:tab algn="l" pos="0"/>
              </a:tabLst>
            </a:pPr>
            <a:r>
              <a:rPr b="0" lang="en-US" sz="1550" spc="-1" strike="noStrike">
                <a:solidFill>
                  <a:srgbClr val="ec4e00"/>
                </a:solidFill>
                <a:latin typeface="PT Sans"/>
                <a:ea typeface="PT Sans"/>
              </a:rPr>
              <a:t>​</a:t>
            </a:r>
            <a:endParaRPr b="0" lang="pt-BR" sz="15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Image 13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14629680" cy="2345760"/>
          </a:xfrm>
          <a:prstGeom prst="rect">
            <a:avLst/>
          </a:prstGeom>
          <a:ln w="0">
            <a:noFill/>
          </a:ln>
        </p:spPr>
      </p:pic>
      <p:sp>
        <p:nvSpPr>
          <p:cNvPr id="808" name="Text 47"/>
          <p:cNvSpPr/>
          <p:nvPr/>
        </p:nvSpPr>
        <p:spPr>
          <a:xfrm>
            <a:off x="968760" y="3010320"/>
            <a:ext cx="4416480" cy="55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4300"/>
              </a:lnSpc>
              <a:tabLst>
                <a:tab algn="l" pos="0"/>
              </a:tabLst>
            </a:pPr>
            <a:r>
              <a:rPr b="0" lang="en-US" sz="3450" spc="-1" strike="noStrike">
                <a:solidFill>
                  <a:srgbClr val="ed7900"/>
                </a:solidFill>
                <a:latin typeface="Nunito Semi Bold"/>
                <a:ea typeface="Nunito Semi Bold"/>
              </a:rPr>
              <a:t>Somos assim</a:t>
            </a:r>
            <a:endParaRPr b="0" lang="pt-BR" sz="34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" name="Shape 2"/>
          <p:cNvSpPr/>
          <p:nvPr/>
        </p:nvSpPr>
        <p:spPr>
          <a:xfrm>
            <a:off x="968760" y="3844080"/>
            <a:ext cx="4105080" cy="2010600"/>
          </a:xfrm>
          <a:prstGeom prst="roundRect">
            <a:avLst>
              <a:gd name="adj" fmla="val 14002"/>
            </a:avLst>
          </a:prstGeom>
          <a:solidFill>
            <a:srgbClr val="002aa5"/>
          </a:solidFill>
          <a:ln w="22860">
            <a:solidFill>
              <a:srgbClr val="0003e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810" name="Text 48"/>
          <p:cNvSpPr/>
          <p:nvPr/>
        </p:nvSpPr>
        <p:spPr>
          <a:xfrm>
            <a:off x="1179360" y="4054320"/>
            <a:ext cx="2207880" cy="27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49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ff8d5d"/>
                </a:solidFill>
                <a:latin typeface="Nunito Semi Bold"/>
                <a:ea typeface="Nunito Semi Bold"/>
              </a:rPr>
              <a:t>PRINCÍPIO</a:t>
            </a:r>
            <a:endParaRPr b="0" lang="pt-BR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1" name="Text 49"/>
          <p:cNvSpPr/>
          <p:nvPr/>
        </p:nvSpPr>
        <p:spPr>
          <a:xfrm>
            <a:off x="1179360" y="4443120"/>
            <a:ext cx="3684240" cy="90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0" lang="en-US" sz="1450" spc="-1" strike="noStrike">
                <a:solidFill>
                  <a:srgbClr val="ffffff"/>
                </a:solidFill>
                <a:latin typeface="PT Sans"/>
                <a:ea typeface="PT Sans"/>
              </a:rPr>
              <a:t>Ajudar pessoas na obtenção da saúde bucal, com prevenção e tratamento de problemas bucais em todas as áreas de especializações</a:t>
            </a:r>
            <a:endParaRPr b="0" lang="pt-BR" sz="14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2" name="Shape 8"/>
          <p:cNvSpPr/>
          <p:nvPr/>
        </p:nvSpPr>
        <p:spPr>
          <a:xfrm>
            <a:off x="5262120" y="3844080"/>
            <a:ext cx="4105080" cy="2010600"/>
          </a:xfrm>
          <a:prstGeom prst="roundRect">
            <a:avLst>
              <a:gd name="adj" fmla="val 14002"/>
            </a:avLst>
          </a:prstGeom>
          <a:solidFill>
            <a:srgbClr val="002aa5"/>
          </a:solidFill>
          <a:ln w="22860">
            <a:solidFill>
              <a:srgbClr val="0003e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813" name="Text 50"/>
          <p:cNvSpPr/>
          <p:nvPr/>
        </p:nvSpPr>
        <p:spPr>
          <a:xfrm>
            <a:off x="5472720" y="4054320"/>
            <a:ext cx="2207880" cy="27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49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ff8d5d"/>
                </a:solidFill>
                <a:latin typeface="Nunito Semi Bold"/>
                <a:ea typeface="Nunito Semi Bold"/>
              </a:rPr>
              <a:t>MISSÃO: O SERVIR !</a:t>
            </a:r>
            <a:endParaRPr b="0" lang="pt-BR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4" name="Text 51"/>
          <p:cNvSpPr/>
          <p:nvPr/>
        </p:nvSpPr>
        <p:spPr>
          <a:xfrm>
            <a:off x="5472720" y="4443120"/>
            <a:ext cx="3684240" cy="90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0" lang="en-US" sz="1450" spc="-1" strike="noStrike">
                <a:solidFill>
                  <a:srgbClr val="ffffff"/>
                </a:solidFill>
                <a:latin typeface="PT Sans"/>
                <a:ea typeface="PT Sans"/>
              </a:rPr>
              <a:t>Servir aos seus Clientes/Associados internos e externos, sempre buscando a excelência na Administração e Agenciamento de Benefícios.</a:t>
            </a:r>
            <a:endParaRPr b="0" lang="pt-BR" sz="14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5" name="Shape 10"/>
          <p:cNvSpPr/>
          <p:nvPr/>
        </p:nvSpPr>
        <p:spPr>
          <a:xfrm>
            <a:off x="9555840" y="3844080"/>
            <a:ext cx="4105080" cy="2010600"/>
          </a:xfrm>
          <a:prstGeom prst="roundRect">
            <a:avLst>
              <a:gd name="adj" fmla="val 14002"/>
            </a:avLst>
          </a:prstGeom>
          <a:solidFill>
            <a:srgbClr val="002aa5"/>
          </a:solidFill>
          <a:ln w="22860">
            <a:solidFill>
              <a:srgbClr val="0003e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816" name="Text 52"/>
          <p:cNvSpPr/>
          <p:nvPr/>
        </p:nvSpPr>
        <p:spPr>
          <a:xfrm>
            <a:off x="9766080" y="4054320"/>
            <a:ext cx="2207880" cy="27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49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ff8d5d"/>
                </a:solidFill>
                <a:latin typeface="Nunito Semi Bold"/>
                <a:ea typeface="Nunito Semi Bold"/>
              </a:rPr>
              <a:t>VISÃO</a:t>
            </a:r>
            <a:endParaRPr b="0" lang="pt-BR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7" name="Text 53"/>
          <p:cNvSpPr/>
          <p:nvPr/>
        </p:nvSpPr>
        <p:spPr>
          <a:xfrm>
            <a:off x="9766080" y="4443120"/>
            <a:ext cx="3684240" cy="120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0" lang="en-US" sz="1450" spc="-1" strike="noStrike">
                <a:solidFill>
                  <a:srgbClr val="ffffff"/>
                </a:solidFill>
                <a:latin typeface="PT Sans"/>
                <a:ea typeface="PT Sans"/>
              </a:rPr>
              <a:t>Está presente em todos os estados do Brasil com nossos Produtos e Serviços; nos colocando à sociedade como opção de melhorar a qualidade de vida.</a:t>
            </a:r>
            <a:endParaRPr b="0" lang="pt-BR" sz="14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8" name="Shape 11"/>
          <p:cNvSpPr/>
          <p:nvPr/>
        </p:nvSpPr>
        <p:spPr>
          <a:xfrm>
            <a:off x="968760" y="6042600"/>
            <a:ext cx="12692160" cy="1522440"/>
          </a:xfrm>
          <a:prstGeom prst="roundRect">
            <a:avLst>
              <a:gd name="adj" fmla="val 18489"/>
            </a:avLst>
          </a:prstGeom>
          <a:solidFill>
            <a:srgbClr val="002aa5"/>
          </a:solidFill>
          <a:ln w="22860">
            <a:solidFill>
              <a:srgbClr val="000e5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819" name="Text 54"/>
          <p:cNvSpPr/>
          <p:nvPr/>
        </p:nvSpPr>
        <p:spPr>
          <a:xfrm>
            <a:off x="1179360" y="6253200"/>
            <a:ext cx="2207880" cy="27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149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ff8d5d"/>
                </a:solidFill>
                <a:latin typeface="Nunito Semi Bold"/>
                <a:ea typeface="Nunito Semi Bold"/>
              </a:rPr>
              <a:t>VALORES</a:t>
            </a:r>
            <a:endParaRPr b="0" lang="pt-BR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" name="Text 55"/>
          <p:cNvSpPr/>
          <p:nvPr/>
        </p:nvSpPr>
        <p:spPr>
          <a:xfrm>
            <a:off x="1179360" y="6642000"/>
            <a:ext cx="12271320" cy="29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1" lang="en-US" sz="1450" spc="-1" strike="noStrike">
                <a:solidFill>
                  <a:srgbClr val="ffffff"/>
                </a:solidFill>
                <a:latin typeface="PT Sans"/>
                <a:ea typeface="PT Sans"/>
              </a:rPr>
              <a:t>- </a:t>
            </a:r>
            <a:r>
              <a:rPr b="0" lang="en-US" sz="1450" spc="-1" strike="noStrike">
                <a:solidFill>
                  <a:srgbClr val="ffffff"/>
                </a:solidFill>
                <a:latin typeface="PT Sans"/>
                <a:ea typeface="PT Sans"/>
              </a:rPr>
              <a:t>O Bem Servir;</a:t>
            </a:r>
            <a:endParaRPr b="0" lang="pt-BR" sz="14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1" name="Text 56"/>
          <p:cNvSpPr/>
          <p:nvPr/>
        </p:nvSpPr>
        <p:spPr>
          <a:xfrm>
            <a:off x="1179360" y="7054920"/>
            <a:ext cx="12271320" cy="29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0" lang="en-US" sz="1450" spc="-1" strike="noStrike">
                <a:solidFill>
                  <a:srgbClr val="ffffff"/>
                </a:solidFill>
                <a:latin typeface="PT Sans"/>
                <a:ea typeface="PT Sans"/>
              </a:rPr>
              <a:t>- Servir com Inovação; Servir com Integridade; Servir com Comprometimento; Servir com Responsabilidade; Servir com Paixão Insistentemente Renovada.</a:t>
            </a:r>
            <a:endParaRPr b="0" lang="pt-BR" sz="14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5680" cy="8228880"/>
          </a:xfrm>
          <a:prstGeom prst="rect">
            <a:avLst/>
          </a:prstGeom>
          <a:ln w="0">
            <a:noFill/>
          </a:ln>
        </p:spPr>
      </p:pic>
      <p:sp>
        <p:nvSpPr>
          <p:cNvPr id="823" name="Text 0"/>
          <p:cNvSpPr/>
          <p:nvPr/>
        </p:nvSpPr>
        <p:spPr>
          <a:xfrm>
            <a:off x="6350400" y="2433960"/>
            <a:ext cx="7415280" cy="200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7849"/>
              </a:lnSpc>
              <a:tabLst>
                <a:tab algn="l" pos="0"/>
              </a:tabLst>
            </a:pPr>
            <a:r>
              <a:rPr b="0" lang="en-US" sz="630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Luck Card Dental Help</a:t>
            </a:r>
            <a:endParaRPr b="0" lang="pt-BR" sz="6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4" name="Text 1"/>
          <p:cNvSpPr/>
          <p:nvPr/>
        </p:nvSpPr>
        <p:spPr>
          <a:xfrm>
            <a:off x="6350400" y="4808160"/>
            <a:ext cx="7415280" cy="98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PT Sans"/>
                <a:ea typeface="PT Sans"/>
              </a:rPr>
              <a:t>Cartão de Benefícios Mais Social do Brasil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3849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ffffff"/>
                </a:solidFill>
                <a:latin typeface="PT Sans"/>
                <a:ea typeface="PT Sans"/>
              </a:rPr>
              <a:t>A segurança e tranquilidade que sua família merece.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7314480" cy="8228880"/>
          </a:xfrm>
          <a:prstGeom prst="rect">
            <a:avLst/>
          </a:prstGeom>
          <a:ln w="0">
            <a:noFill/>
          </a:ln>
        </p:spPr>
      </p:pic>
      <p:sp>
        <p:nvSpPr>
          <p:cNvPr id="826" name="Text 0"/>
          <p:cNvSpPr/>
          <p:nvPr/>
        </p:nvSpPr>
        <p:spPr>
          <a:xfrm>
            <a:off x="8148960" y="662040"/>
            <a:ext cx="5646600" cy="210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499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O Que é o Cartão Luck Card Dental Help?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Shape 1"/>
          <p:cNvSpPr/>
          <p:nvPr/>
        </p:nvSpPr>
        <p:spPr>
          <a:xfrm>
            <a:off x="8148960" y="3121920"/>
            <a:ext cx="5646600" cy="4444920"/>
          </a:xfrm>
          <a:prstGeom prst="roundRect">
            <a:avLst>
              <a:gd name="adj" fmla="val 8040"/>
            </a:avLst>
          </a:prstGeom>
          <a:solidFill>
            <a:srgbClr val="002aa5"/>
          </a:solidFill>
          <a:ln w="22860">
            <a:solidFill>
              <a:srgbClr val="f76f3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828" name="Text 2"/>
          <p:cNvSpPr/>
          <p:nvPr/>
        </p:nvSpPr>
        <p:spPr>
          <a:xfrm>
            <a:off x="8410320" y="3382920"/>
            <a:ext cx="3332160" cy="34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É um cartão de benefícios.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9" name="Text 3"/>
          <p:cNvSpPr/>
          <p:nvPr/>
        </p:nvSpPr>
        <p:spPr>
          <a:xfrm>
            <a:off x="8410320" y="3876120"/>
            <a:ext cx="5124600" cy="342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999"/>
              </a:lnSpc>
              <a:tabLst>
                <a:tab algn="l" pos="0"/>
              </a:tabLst>
            </a:pPr>
            <a:r>
              <a:rPr b="0" lang="en-US" sz="1850" spc="-1" strike="noStrike">
                <a:solidFill>
                  <a:srgbClr val="ffffff"/>
                </a:solidFill>
                <a:latin typeface="PT Sans"/>
                <a:ea typeface="PT Sans"/>
              </a:rPr>
              <a:t>Ao adquirir o </a:t>
            </a:r>
            <a:r>
              <a:rPr b="1" lang="en-US" sz="1850" spc="-1" strike="noStrike">
                <a:solidFill>
                  <a:srgbClr val="ffffff"/>
                </a:solidFill>
                <a:latin typeface="PT Sans"/>
                <a:ea typeface="PT Sans"/>
              </a:rPr>
              <a:t>Cartão Help</a:t>
            </a:r>
            <a:r>
              <a:rPr b="0" lang="en-US" sz="1850" spc="-1" strike="noStrike">
                <a:solidFill>
                  <a:srgbClr val="ffffff"/>
                </a:solidFill>
                <a:latin typeface="PT Sans"/>
                <a:ea typeface="PT Sans"/>
              </a:rPr>
              <a:t> da ACSS, o associado fica isento de custos com atendimentos odontológicos de urgência 24 horas e com assistência funeral. Esses serviços abrangem tratamento de dores intensas, traumas odontológicos e a organização completa de funerais, garantindo suporte financeiro (reembolso) e/ou logístico em situações de falecimento.</a:t>
            </a:r>
            <a:endParaRPr b="0" lang="pt-BR" sz="18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7314480" cy="8228880"/>
          </a:xfrm>
          <a:prstGeom prst="rect">
            <a:avLst/>
          </a:prstGeom>
          <a:ln w="0">
            <a:noFill/>
          </a:ln>
        </p:spPr>
      </p:pic>
      <p:sp>
        <p:nvSpPr>
          <p:cNvPr id="831" name="Text 0"/>
          <p:cNvSpPr/>
          <p:nvPr/>
        </p:nvSpPr>
        <p:spPr>
          <a:xfrm>
            <a:off x="7933320" y="838800"/>
            <a:ext cx="6078240" cy="103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4051"/>
              </a:lnSpc>
              <a:tabLst>
                <a:tab algn="l" pos="0"/>
              </a:tabLst>
            </a:pPr>
            <a:r>
              <a:rPr b="0" lang="en-US" sz="325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Quais são os benefícios do  Cartão Luck Card Dental Help?</a:t>
            </a:r>
            <a:endParaRPr b="0" lang="pt-BR" sz="32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2" name="Shape 1"/>
          <p:cNvSpPr/>
          <p:nvPr/>
        </p:nvSpPr>
        <p:spPr>
          <a:xfrm>
            <a:off x="7933320" y="2142360"/>
            <a:ext cx="6078240" cy="1595520"/>
          </a:xfrm>
          <a:prstGeom prst="roundRect">
            <a:avLst>
              <a:gd name="adj" fmla="val 16594"/>
            </a:avLst>
          </a:prstGeom>
          <a:solidFill>
            <a:srgbClr val="002aa5"/>
          </a:solidFill>
          <a:ln w="15240">
            <a:solidFill>
              <a:srgbClr val="f76f3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833" name="Text 2"/>
          <p:cNvSpPr/>
          <p:nvPr/>
        </p:nvSpPr>
        <p:spPr>
          <a:xfrm>
            <a:off x="8125200" y="2334240"/>
            <a:ext cx="254952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01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SOU Luck Card Dental 24h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4" name="Text 3"/>
          <p:cNvSpPr/>
          <p:nvPr/>
        </p:nvSpPr>
        <p:spPr>
          <a:xfrm>
            <a:off x="8125200" y="2699640"/>
            <a:ext cx="5694840" cy="84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0" lang="en-US" sz="1350" spc="-1" strike="noStrike">
                <a:solidFill>
                  <a:srgbClr val="ffffff"/>
                </a:solidFill>
                <a:latin typeface="PT Sans"/>
                <a:ea typeface="PT Sans"/>
              </a:rPr>
              <a:t>O Cartão Help oferece atendimento odontológico imediato em casos de dor intensa, sangramento ou traumas odontológicos, garantindo o cuidado que sua família precisa a qualquer hora do dia ou da noite.</a:t>
            </a:r>
            <a:endParaRPr b="0" lang="pt-BR" sz="1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5" name="Shape 4"/>
          <p:cNvSpPr/>
          <p:nvPr/>
        </p:nvSpPr>
        <p:spPr>
          <a:xfrm>
            <a:off x="7933320" y="3915360"/>
            <a:ext cx="6078240" cy="1595520"/>
          </a:xfrm>
          <a:prstGeom prst="roundRect">
            <a:avLst>
              <a:gd name="adj" fmla="val 16594"/>
            </a:avLst>
          </a:prstGeom>
          <a:solidFill>
            <a:srgbClr val="002aa5"/>
          </a:solidFill>
          <a:ln w="15240">
            <a:solidFill>
              <a:srgbClr val="f76f3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836" name="Text 5"/>
          <p:cNvSpPr/>
          <p:nvPr/>
        </p:nvSpPr>
        <p:spPr>
          <a:xfrm>
            <a:off x="8125200" y="4107240"/>
            <a:ext cx="264744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01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SAF - Luck Card Dental 24h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7" name="Text 6"/>
          <p:cNvSpPr/>
          <p:nvPr/>
        </p:nvSpPr>
        <p:spPr>
          <a:xfrm>
            <a:off x="8125200" y="4472640"/>
            <a:ext cx="5694840" cy="84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0" lang="en-US" sz="1350" spc="-1" strike="noStrike">
                <a:solidFill>
                  <a:srgbClr val="ffffff"/>
                </a:solidFill>
                <a:latin typeface="PT Sans"/>
                <a:ea typeface="PT Sans"/>
              </a:rPr>
              <a:t>O Cartão Help também oferece suporte completo para lidar com os trâmites e necessidades de um funeral, incluindo transporte, preparação do corpo, sepultamento ou cremação, e apoio emocional para a família.</a:t>
            </a:r>
            <a:endParaRPr b="0" lang="pt-BR" sz="1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8" name="Shape 7"/>
          <p:cNvSpPr/>
          <p:nvPr/>
        </p:nvSpPr>
        <p:spPr>
          <a:xfrm>
            <a:off x="7933320" y="5688360"/>
            <a:ext cx="6078240" cy="1701360"/>
          </a:xfrm>
          <a:prstGeom prst="roundRect">
            <a:avLst>
              <a:gd name="adj" fmla="val 15562"/>
            </a:avLst>
          </a:prstGeom>
          <a:solidFill>
            <a:srgbClr val="002aa5"/>
          </a:solidFill>
          <a:ln w="15240">
            <a:solidFill>
              <a:srgbClr val="f76f3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839" name="Text 8"/>
          <p:cNvSpPr/>
          <p:nvPr/>
        </p:nvSpPr>
        <p:spPr>
          <a:xfrm>
            <a:off x="8125200" y="5880240"/>
            <a:ext cx="481140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001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Lucap - Título de Capitalização Luck Card Dental !</a:t>
            </a: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" name="Text 9"/>
          <p:cNvSpPr/>
          <p:nvPr/>
        </p:nvSpPr>
        <p:spPr>
          <a:xfrm>
            <a:off x="8125200" y="6245640"/>
            <a:ext cx="5694840" cy="28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1" lang="en-US" sz="1350" spc="-1" strike="noStrike">
                <a:solidFill>
                  <a:srgbClr val="ffffff"/>
                </a:solidFill>
                <a:latin typeface="PT Sans"/>
                <a:ea typeface="PT Sans"/>
              </a:rPr>
              <a:t>Concorra até R$ 10.000 todo mês</a:t>
            </a:r>
            <a:endParaRPr b="0" lang="pt-BR" sz="1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1" name="Text 10"/>
          <p:cNvSpPr/>
          <p:nvPr/>
        </p:nvSpPr>
        <p:spPr>
          <a:xfrm>
            <a:off x="8125200" y="6634080"/>
            <a:ext cx="5694840" cy="56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0" lang="en-US" sz="1350" spc="-1" strike="noStrike">
                <a:solidFill>
                  <a:srgbClr val="ffffff"/>
                </a:solidFill>
                <a:latin typeface="PT Sans"/>
                <a:ea typeface="PT Sans"/>
              </a:rPr>
              <a:t>Todo último sábado do mês, você estará concorrendo a um prêmio incrível de R$ 10.000,00 pela Loteria Federal do Brasil!</a:t>
            </a:r>
            <a:endParaRPr b="0" lang="pt-BR" sz="13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5680" cy="8228880"/>
          </a:xfrm>
          <a:prstGeom prst="rect">
            <a:avLst/>
          </a:prstGeom>
          <a:ln w="0">
            <a:noFill/>
          </a:ln>
        </p:spPr>
      </p:pic>
      <p:sp>
        <p:nvSpPr>
          <p:cNvPr id="843" name="Text 0"/>
          <p:cNvSpPr/>
          <p:nvPr/>
        </p:nvSpPr>
        <p:spPr>
          <a:xfrm>
            <a:off x="6350400" y="1786680"/>
            <a:ext cx="7415280" cy="200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7849"/>
              </a:lnSpc>
              <a:tabLst>
                <a:tab algn="l" pos="0"/>
              </a:tabLst>
            </a:pPr>
            <a:r>
              <a:rPr b="0" lang="en-US" sz="630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SOU Luck Card 24 hs</a:t>
            </a:r>
            <a:endParaRPr b="0" lang="pt-BR" sz="6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4" name="Text 1"/>
          <p:cNvSpPr/>
          <p:nvPr/>
        </p:nvSpPr>
        <p:spPr>
          <a:xfrm>
            <a:off x="6350400" y="4161240"/>
            <a:ext cx="741528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225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SOU Luck Card 24 hs - Serviço de odontologia de urgência 24 horas.</a:t>
            </a:r>
            <a:endParaRPr b="0" lang="pt-BR" sz="22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5" name="Text 2"/>
          <p:cNvSpPr/>
          <p:nvPr/>
        </p:nvSpPr>
        <p:spPr>
          <a:xfrm>
            <a:off x="6350400" y="5257800"/>
            <a:ext cx="7415280" cy="118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3101"/>
              </a:lnSpc>
              <a:tabLst>
                <a:tab algn="l" pos="0"/>
              </a:tabLst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O Cartão de benefício Help oferece serviço de  urgência odontológica 24h, composto por 33 procedimentos de baixa complexidade, 365 dias por ano.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5680" cy="8228880"/>
          </a:xfrm>
          <a:prstGeom prst="rect">
            <a:avLst/>
          </a:prstGeom>
          <a:ln w="0">
            <a:noFill/>
          </a:ln>
        </p:spPr>
      </p:pic>
      <p:sp>
        <p:nvSpPr>
          <p:cNvPr id="847" name="Text 0"/>
          <p:cNvSpPr/>
          <p:nvPr/>
        </p:nvSpPr>
        <p:spPr>
          <a:xfrm>
            <a:off x="6350400" y="2459160"/>
            <a:ext cx="7373160" cy="43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3399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Principais diferenciais da SOU Luck Card 24 hs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8" name="Text 1"/>
          <p:cNvSpPr/>
          <p:nvPr/>
        </p:nvSpPr>
        <p:spPr>
          <a:xfrm>
            <a:off x="6745320" y="3141360"/>
            <a:ext cx="702036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3101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Atendimento 24H em todos as cidades do Brasil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9" name="Text 2"/>
          <p:cNvSpPr/>
          <p:nvPr/>
        </p:nvSpPr>
        <p:spPr>
          <a:xfrm>
            <a:off x="6745320" y="3622680"/>
            <a:ext cx="7020360" cy="78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43080" indent="-343080">
              <a:lnSpc>
                <a:spcPts val="3101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O associado Luck Card tera direito atendimento gratuito a mais de 30 (trinta) *SERVIÇOS ODONTOLOGICOS DE URGENCIA.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" name="Text 3"/>
          <p:cNvSpPr/>
          <p:nvPr/>
        </p:nvSpPr>
        <p:spPr>
          <a:xfrm>
            <a:off x="6745320" y="4499280"/>
            <a:ext cx="7020360" cy="78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343080" indent="-343080">
              <a:lnSpc>
                <a:spcPts val="3101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Não há necessidade de clinicas ou dentistas credenciados para atendimento (livre escolha);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" name="Text 4"/>
          <p:cNvSpPr/>
          <p:nvPr/>
        </p:nvSpPr>
        <p:spPr>
          <a:xfrm>
            <a:off x="6745320" y="5375520"/>
            <a:ext cx="702036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3101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SAF - Serviço de assistência e/ou auxílio funeral (livre escolha).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5680" cy="8228880"/>
          </a:xfrm>
          <a:prstGeom prst="rect">
            <a:avLst/>
          </a:prstGeom>
          <a:ln w="0">
            <a:noFill/>
          </a:ln>
        </p:spPr>
      </p:pic>
      <p:sp>
        <p:nvSpPr>
          <p:cNvPr id="853" name="Text 0"/>
          <p:cNvSpPr/>
          <p:nvPr/>
        </p:nvSpPr>
        <p:spPr>
          <a:xfrm>
            <a:off x="864000" y="1408320"/>
            <a:ext cx="741312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5700"/>
              </a:lnSpc>
              <a:tabLst>
                <a:tab algn="l" pos="0"/>
              </a:tabLst>
            </a:pPr>
            <a:r>
              <a:rPr b="0" lang="en-US" sz="4550" spc="-1" strike="noStrike">
                <a:solidFill>
                  <a:srgbClr val="f76f36"/>
                </a:solidFill>
                <a:latin typeface="Nunito Semi Bold"/>
                <a:ea typeface="Nunito Semi Bold"/>
              </a:rPr>
              <a:t>SOU Luck Card Dental 24hs</a:t>
            </a:r>
            <a:endParaRPr b="0" lang="pt-BR" sz="4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4" name="Shape 1"/>
          <p:cNvSpPr/>
          <p:nvPr/>
        </p:nvSpPr>
        <p:spPr>
          <a:xfrm>
            <a:off x="864000" y="2782440"/>
            <a:ext cx="554760" cy="554760"/>
          </a:xfrm>
          <a:prstGeom prst="roundRect">
            <a:avLst>
              <a:gd name="adj" fmla="val 66675"/>
            </a:avLst>
          </a:prstGeom>
          <a:solidFill>
            <a:srgbClr val="002aa5"/>
          </a:solidFill>
          <a:ln w="30480">
            <a:solidFill>
              <a:srgbClr val="f76f3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855" name="Text 2"/>
          <p:cNvSpPr/>
          <p:nvPr/>
        </p:nvSpPr>
        <p:spPr>
          <a:xfrm>
            <a:off x="1037160" y="2885760"/>
            <a:ext cx="208440" cy="34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>
              <a:lnSpc>
                <a:spcPts val="2701"/>
              </a:lnSpc>
              <a:tabLst>
                <a:tab algn="l" pos="0"/>
              </a:tabLst>
            </a:pPr>
            <a:r>
              <a:rPr b="0" lang="en-US" sz="2700" spc="-1" strike="noStrike">
                <a:solidFill>
                  <a:srgbClr val="ffffff"/>
                </a:solidFill>
                <a:latin typeface="Nunito Semi Bold"/>
                <a:ea typeface="Nunito Semi Bold"/>
              </a:rPr>
              <a:t>1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6" name="Text 3"/>
          <p:cNvSpPr/>
          <p:nvPr/>
        </p:nvSpPr>
        <p:spPr>
          <a:xfrm>
            <a:off x="1666440" y="2782440"/>
            <a:ext cx="295092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2250" spc="-1" strike="noStrike">
                <a:solidFill>
                  <a:srgbClr val="aee4bd"/>
                </a:solidFill>
                <a:latin typeface="Nunito Semi Bold"/>
                <a:ea typeface="Nunito Semi Bold"/>
              </a:rPr>
              <a:t>Atendimento Imediato</a:t>
            </a:r>
            <a:endParaRPr b="0" lang="pt-BR" sz="22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7" name="Text 4"/>
          <p:cNvSpPr/>
          <p:nvPr/>
        </p:nvSpPr>
        <p:spPr>
          <a:xfrm>
            <a:off x="2061360" y="3293640"/>
            <a:ext cx="621792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3101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Urgência odontológica 24h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8" name="Text 5"/>
          <p:cNvSpPr/>
          <p:nvPr/>
        </p:nvSpPr>
        <p:spPr>
          <a:xfrm>
            <a:off x="2061360" y="3774960"/>
            <a:ext cx="621792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3101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33 procedimentos 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9" name="Text 6"/>
          <p:cNvSpPr/>
          <p:nvPr/>
        </p:nvSpPr>
        <p:spPr>
          <a:xfrm>
            <a:off x="2298240" y="4256280"/>
            <a:ext cx="598104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lvl="1" marL="68580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50" spc="-1" strike="noStrike">
                <a:solidFill>
                  <a:srgbClr val="ffffff"/>
                </a:solidFill>
                <a:latin typeface="PT Sans"/>
                <a:ea typeface="PT Sans"/>
              </a:rPr>
              <a:t>Baixa complexidade</a:t>
            </a:r>
            <a:endParaRPr b="0" lang="pt-BR" sz="1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" name="Text 7"/>
          <p:cNvSpPr/>
          <p:nvPr/>
        </p:nvSpPr>
        <p:spPr>
          <a:xfrm>
            <a:off x="2061360" y="4658760"/>
            <a:ext cx="621792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3101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Dentista mais próximo 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" name="Text 8"/>
          <p:cNvSpPr/>
          <p:nvPr/>
        </p:nvSpPr>
        <p:spPr>
          <a:xfrm>
            <a:off x="2298240" y="5140080"/>
            <a:ext cx="598104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lvl="1" marL="68580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50" spc="-1" strike="noStrike">
                <a:solidFill>
                  <a:srgbClr val="ffffff"/>
                </a:solidFill>
                <a:latin typeface="PT Sans"/>
                <a:ea typeface="PT Sans"/>
              </a:rPr>
              <a:t>Credenciado ou não em todo o Brasil</a:t>
            </a:r>
            <a:endParaRPr b="0" lang="pt-BR" sz="15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2" name="Text 9"/>
          <p:cNvSpPr/>
          <p:nvPr/>
        </p:nvSpPr>
        <p:spPr>
          <a:xfrm>
            <a:off x="2061360" y="5542200"/>
            <a:ext cx="621792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3101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Sem custo para o usuário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3" name="Text 10"/>
          <p:cNvSpPr/>
          <p:nvPr/>
        </p:nvSpPr>
        <p:spPr>
          <a:xfrm>
            <a:off x="2061360" y="6023880"/>
            <a:ext cx="621792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marL="343080" indent="-343080">
              <a:lnSpc>
                <a:spcPts val="3101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900" spc="-1" strike="noStrike">
                <a:solidFill>
                  <a:srgbClr val="ffffff"/>
                </a:solidFill>
                <a:latin typeface="PT Sans"/>
                <a:ea typeface="PT Sans"/>
              </a:rPr>
              <a:t>Pagamento imediato ao dentista  (PIX)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4" name="Text 11"/>
          <p:cNvSpPr/>
          <p:nvPr/>
        </p:nvSpPr>
        <p:spPr>
          <a:xfrm>
            <a:off x="2298240" y="6505200"/>
            <a:ext cx="5981040" cy="3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lvl="1" marL="685800" indent="-343080">
              <a:lnSpc>
                <a:spcPts val="2449"/>
              </a:lnSpc>
              <a:buClr>
                <a:srgbClr val="ffffff"/>
              </a:buClr>
              <a:buFont typeface="Symbol"/>
              <a:buChar char=""/>
            </a:pPr>
            <a:r>
              <a:rPr b="0" lang="en-US" sz="1550" spc="-1" strike="noStrike">
                <a:solidFill>
                  <a:srgbClr val="ffffff"/>
                </a:solidFill>
                <a:latin typeface="PT Sans"/>
                <a:ea typeface="PT Sans"/>
              </a:rPr>
              <a:t>Após realização e confirmação do paciente, o pagamento é efetuado.</a:t>
            </a:r>
            <a:endParaRPr b="0" lang="pt-BR" sz="15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Application>LibreOffice/7.5.2.2$MacOSX_AARCH64 LibreOffice_project/53bb9681a964705cf672590721dbc85eb4d0c3a2</Application>
  <AppVersion>15.0000</AppVersion>
  <Words>0</Words>
  <Paragraphs>0</Paragraphs>
  <Company>PptxGenJS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2024-10-08T17:22:35Z</dcterms:created>
  <dc:creator>PptxGenJS</dc:creator>
  <dc:description/>
  <dc:language>pt-BR</dc:language>
  <cp:lastModifiedBy/>
  <dcterms:modified xsi:type="dcterms:W3CDTF">2024-10-08T13:34:13Z</dcterms:modified>
  <cp:revision>4</cp:revision>
  <dc:subject>PptxGenJS Presentation</dc:subject>
  <dc:title>PptxGenJS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18</vt:i4>
  </property>
  <property fmtid="{D5CDD505-2E9C-101B-9397-08002B2CF9AE}" pid="3" name="PresentationFormat">
    <vt:lpwstr>On-screen Show (16:9)</vt:lpwstr>
  </property>
  <property fmtid="{D5CDD505-2E9C-101B-9397-08002B2CF9AE}" pid="4" name="Slides">
    <vt:i4>18</vt:i4>
  </property>
</Properties>
</file>